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276" r:id="rId2"/>
    <p:sldId id="331" r:id="rId3"/>
    <p:sldId id="332" r:id="rId4"/>
    <p:sldId id="348" r:id="rId5"/>
    <p:sldId id="336" r:id="rId6"/>
    <p:sldId id="326" r:id="rId7"/>
    <p:sldId id="325" r:id="rId8"/>
    <p:sldId id="360" r:id="rId9"/>
    <p:sldId id="345" r:id="rId10"/>
    <p:sldId id="347" r:id="rId11"/>
    <p:sldId id="358" r:id="rId12"/>
    <p:sldId id="335" r:id="rId13"/>
    <p:sldId id="346" r:id="rId14"/>
    <p:sldId id="322" r:id="rId15"/>
    <p:sldId id="343" r:id="rId16"/>
    <p:sldId id="344" r:id="rId17"/>
    <p:sldId id="361" r:id="rId18"/>
    <p:sldId id="359" r:id="rId19"/>
    <p:sldId id="323" r:id="rId20"/>
    <p:sldId id="342" r:id="rId21"/>
    <p:sldId id="362" r:id="rId22"/>
    <p:sldId id="365" r:id="rId23"/>
    <p:sldId id="363" r:id="rId24"/>
    <p:sldId id="340" r:id="rId25"/>
    <p:sldId id="350" r:id="rId26"/>
    <p:sldId id="328" r:id="rId27"/>
    <p:sldId id="339" r:id="rId28"/>
    <p:sldId id="329" r:id="rId29"/>
    <p:sldId id="330" r:id="rId30"/>
    <p:sldId id="351" r:id="rId31"/>
    <p:sldId id="353" r:id="rId32"/>
    <p:sldId id="349" r:id="rId33"/>
    <p:sldId id="355" r:id="rId34"/>
    <p:sldId id="356" r:id="rId35"/>
    <p:sldId id="341" r:id="rId36"/>
    <p:sldId id="367" r:id="rId37"/>
    <p:sldId id="366" r:id="rId38"/>
    <p:sldId id="324" r:id="rId39"/>
    <p:sldId id="327" r:id="rId40"/>
    <p:sldId id="338" r:id="rId41"/>
    <p:sldId id="357" r:id="rId42"/>
    <p:sldId id="364" r:id="rId43"/>
    <p:sldId id="352" r:id="rId44"/>
    <p:sldId id="333" r:id="rId45"/>
    <p:sldId id="334" r:id="rId46"/>
  </p:sldIdLst>
  <p:sldSz cx="9906000" cy="6858000" type="A4"/>
  <p:notesSz cx="6797675" cy="99266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 Black" pitchFamily="34" charset="0"/>
        <a:ea typeface="HGP創英角ｺﾞｼｯｸUB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 Black" pitchFamily="34" charset="0"/>
        <a:ea typeface="HGP創英角ｺﾞｼｯｸUB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 Black" pitchFamily="34" charset="0"/>
        <a:ea typeface="HGP創英角ｺﾞｼｯｸUB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 Black" pitchFamily="34" charset="0"/>
        <a:ea typeface="HGP創英角ｺﾞｼｯｸUB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 Black" pitchFamily="34" charset="0"/>
        <a:ea typeface="HGP創英角ｺﾞｼｯｸUB"/>
        <a:cs typeface="Arial" charset="0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 Black" pitchFamily="34" charset="0"/>
        <a:ea typeface="HGP創英角ｺﾞｼｯｸUB"/>
        <a:cs typeface="Arial" charset="0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 Black" pitchFamily="34" charset="0"/>
        <a:ea typeface="HGP創英角ｺﾞｼｯｸUB"/>
        <a:cs typeface="Arial" charset="0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 Black" pitchFamily="34" charset="0"/>
        <a:ea typeface="HGP創英角ｺﾞｼｯｸUB"/>
        <a:cs typeface="Arial" charset="0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 Black" pitchFamily="34" charset="0"/>
        <a:ea typeface="HGP創英角ｺﾞｼｯｸUB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99FF66"/>
    <a:srgbClr val="FFFFFF"/>
    <a:srgbClr val="0066FF"/>
    <a:srgbClr val="CCFFFF"/>
    <a:srgbClr val="FFFF99"/>
    <a:srgbClr val="FF0000"/>
    <a:srgbClr val="FF9999"/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50" autoAdjust="0"/>
    <p:restoredTop sz="73728" autoAdjust="0"/>
  </p:normalViewPr>
  <p:slideViewPr>
    <p:cSldViewPr>
      <p:cViewPr varScale="1">
        <p:scale>
          <a:sx n="66" d="100"/>
          <a:sy n="66" d="100"/>
        </p:scale>
        <p:origin x="-1434" y="-108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3864"/>
    </p:cViewPr>
  </p:outlineViewPr>
  <p:notesTextViewPr>
    <p:cViewPr>
      <p:scale>
        <a:sx n="120" d="100"/>
        <a:sy n="120" d="100"/>
      </p:scale>
      <p:origin x="0" y="0"/>
    </p:cViewPr>
  </p:notesTextViewPr>
  <p:sorterViewPr>
    <p:cViewPr>
      <p:scale>
        <a:sx n="66" d="100"/>
        <a:sy n="66" d="100"/>
      </p:scale>
      <p:origin x="0" y="2196"/>
    </p:cViewPr>
  </p:sorterViewPr>
  <p:notesViewPr>
    <p:cSldViewPr>
      <p:cViewPr varScale="1">
        <p:scale>
          <a:sx n="61" d="100"/>
          <a:sy n="61" d="100"/>
        </p:scale>
        <p:origin x="-2862" y="-78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2093" tIns="46047" rIns="92093" bIns="46047" numCol="1" anchor="t" anchorCtr="0" compatLnSpc="1">
            <a:prstTxWarp prst="textNoShape">
              <a:avLst/>
            </a:prstTxWarp>
          </a:bodyPr>
          <a:lstStyle>
            <a:lvl1pPr defTabSz="920750">
              <a:defRPr sz="1200">
                <a:latin typeface="Arial" charset="0"/>
                <a:ea typeface="ＭＳ Ｐゴシック" pitchFamily="50" charset="-128"/>
                <a:cs typeface="+mn-cs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4813" cy="4968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2093" tIns="46047" rIns="92093" bIns="46047" numCol="1" anchor="t" anchorCtr="0" compatLnSpc="1">
            <a:prstTxWarp prst="textNoShape">
              <a:avLst/>
            </a:prstTxWarp>
          </a:bodyPr>
          <a:lstStyle>
            <a:lvl1pPr algn="r" defTabSz="920750">
              <a:defRPr sz="1200">
                <a:latin typeface="Arial" charset="0"/>
                <a:ea typeface="ＭＳ Ｐゴシック" pitchFamily="50" charset="-128"/>
                <a:cs typeface="+mn-cs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2788" y="744538"/>
            <a:ext cx="5376862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2093" tIns="46047" rIns="92093" bIns="4604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522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4813" cy="4968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2093" tIns="46047" rIns="92093" bIns="46047" numCol="1" anchor="b" anchorCtr="0" compatLnSpc="1">
            <a:prstTxWarp prst="textNoShape">
              <a:avLst/>
            </a:prstTxWarp>
          </a:bodyPr>
          <a:lstStyle>
            <a:lvl1pPr defTabSz="920750">
              <a:defRPr sz="1200">
                <a:latin typeface="Arial" charset="0"/>
                <a:ea typeface="ＭＳ Ｐゴシック" pitchFamily="50" charset="-128"/>
                <a:cs typeface="+mn-cs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22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8163"/>
            <a:ext cx="2944813" cy="4968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2093" tIns="46047" rIns="92093" bIns="46047" numCol="1" anchor="b" anchorCtr="0" compatLnSpc="1">
            <a:prstTxWarp prst="textNoShape">
              <a:avLst/>
            </a:prstTxWarp>
          </a:bodyPr>
          <a:lstStyle>
            <a:lvl1pPr algn="r" defTabSz="920750">
              <a:defRPr sz="1200">
                <a:latin typeface="Arial" charset="0"/>
                <a:ea typeface="ＭＳ Ｐゴシック" pitchFamily="50" charset="-128"/>
                <a:cs typeface="+mn-cs"/>
              </a:defRPr>
            </a:lvl1pPr>
          </a:lstStyle>
          <a:p>
            <a:pPr>
              <a:defRPr/>
            </a:pPr>
            <a:fld id="{0F3B6801-CCBA-407C-A155-D65C2C9EF355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8663895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Mincho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Mincho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Mincho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Mincho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Mincho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5362" name="ノート プレースホルダー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ja-JP" sz="1200" dirty="0" smtClean="0"/>
          </a:p>
        </p:txBody>
      </p:sp>
      <p:sp>
        <p:nvSpPr>
          <p:cNvPr id="15363" name="スライド番号プレースホルダー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70FFF47-8AA8-482D-BD52-FC29C1AE6BCB}" type="slidenum">
              <a:rPr lang="en-US" altLang="ja-JP" smtClean="0">
                <a:ea typeface="MS PGothic" pitchFamily="34" charset="-128"/>
                <a:cs typeface="HGP創英角ｺﾞｼｯｸUB"/>
              </a:rPr>
              <a:pPr/>
              <a:t>1</a:t>
            </a:fld>
            <a:endParaRPr lang="en-US" altLang="ja-JP" smtClean="0">
              <a:ea typeface="MS PGothic" pitchFamily="34" charset="-128"/>
              <a:cs typeface="HGP創英角ｺﾞｼｯｸUB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3B6801-CCBA-407C-A155-D65C2C9EF355}" type="slidenum">
              <a:rPr lang="en-US" altLang="ja-JP" smtClean="0"/>
              <a:pPr>
                <a:defRPr/>
              </a:pPr>
              <a:t>14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9658124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3B6801-CCBA-407C-A155-D65C2C9EF355}" type="slidenum">
              <a:rPr lang="en-US" altLang="ja-JP" smtClean="0"/>
              <a:pPr>
                <a:defRPr/>
              </a:pPr>
              <a:t>15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9658124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3B6801-CCBA-407C-A155-D65C2C9EF355}" type="slidenum">
              <a:rPr lang="en-US" altLang="ja-JP" smtClean="0"/>
              <a:pPr>
                <a:defRPr/>
              </a:pPr>
              <a:t>16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9658124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3B6801-CCBA-407C-A155-D65C2C9EF355}" type="slidenum">
              <a:rPr lang="en-US" altLang="ja-JP" smtClean="0"/>
              <a:pPr>
                <a:defRPr/>
              </a:pPr>
              <a:t>33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4309173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3B6801-CCBA-407C-A155-D65C2C9EF355}" type="slidenum">
              <a:rPr lang="en-US" altLang="ja-JP" smtClean="0"/>
              <a:pPr>
                <a:defRPr/>
              </a:pPr>
              <a:t>34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0538172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1D71F4-D6EA-4874-8B49-5D9A433C6A7B}" type="slidenum">
              <a:rPr lang="en-US" altLang="ja-JP"/>
              <a:pPr/>
              <a:t>42</a:t>
            </a:fld>
            <a:endParaRPr lang="en-US" altLang="ja-JP"/>
          </a:p>
        </p:txBody>
      </p:sp>
      <p:sp>
        <p:nvSpPr>
          <p:cNvPr id="134146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712788" y="744538"/>
            <a:ext cx="5376862" cy="3722687"/>
          </a:xfrm>
          <a:ln/>
        </p:spPr>
      </p:sp>
      <p:sp>
        <p:nvSpPr>
          <p:cNvPr id="134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1D71F4-D6EA-4874-8B49-5D9A433C6A7B}" type="slidenum">
              <a:rPr lang="en-US" altLang="ja-JP"/>
              <a:pPr/>
              <a:t>45</a:t>
            </a:fld>
            <a:endParaRPr lang="en-US" altLang="ja-JP"/>
          </a:p>
        </p:txBody>
      </p:sp>
      <p:sp>
        <p:nvSpPr>
          <p:cNvPr id="134146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712788" y="744538"/>
            <a:ext cx="5376862" cy="3722687"/>
          </a:xfrm>
          <a:ln/>
        </p:spPr>
      </p:sp>
      <p:sp>
        <p:nvSpPr>
          <p:cNvPr id="134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>
            <a:lvl1pPr>
              <a:defRPr>
                <a:latin typeface="Arial Black" panose="020B0A04020102020204" pitchFamily="34" charset="0"/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latin typeface="Arial Black" panose="020B0A04020102020204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97711F-47ED-4240-BB7F-C11790DE3550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45256B-4AEA-46A5-A59C-5BE20391C22E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559F4E-C386-4839-824F-257F14ACA0DB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0B7209-DB33-4B25-98F4-F5BBEE73629A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191375" y="0"/>
            <a:ext cx="2232025" cy="6126163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95300" y="0"/>
            <a:ext cx="6543675" cy="6126163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6189DD-F51E-4866-A56E-0834125C70C3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E5E8E0-96EB-49E6-A421-4A2993C4C547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64F754-0F77-4017-84B3-E69F1C115EDE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C11DCB-A4E3-4C84-8FE9-4E49788F80B9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C92C05-ECB6-407A-9B16-E1E37A9DB803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5248CC-21DD-462E-B989-E199AAE42062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95300" y="981075"/>
            <a:ext cx="4381500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029200" y="981075"/>
            <a:ext cx="4381500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25ECD7-5794-405F-8BF9-14F62CF1A3ED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C8189E-F97F-4F71-944C-06BBA6BB418A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0F0D97-3469-453C-9EBF-AD5C02F1212F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3C97EA-9CAA-4225-8EF5-9B151C111B05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8D6354-3EEE-4794-A39E-06E911FAB600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42473E-DB63-4808-914E-A92E228022A9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62CF4-7672-4193-A99D-CFBA301C1B9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AE05E1-F09B-471F-81C1-4D3760FB321B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FDB38F-A932-4FA3-9D00-5C958D8AACD5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A05DBF-1F76-4418-8754-AF6C2D30D87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028E7D-D7A8-4ECA-8053-5DFB256A03B4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11EF4C-86F2-422A-8D02-6D380153A516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981075"/>
            <a:ext cx="8915400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5300" y="6245225"/>
            <a:ext cx="23114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 Black" panose="020B0A04020102020204" pitchFamily="34" charset="0"/>
                <a:ea typeface="HGP創英角ｺﾞｼｯｸUB" pitchFamily="50" charset="-128"/>
                <a:cs typeface="+mn-cs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 Black" panose="020B0A04020102020204" pitchFamily="34" charset="0"/>
                <a:ea typeface="HGP創英角ｺﾞｼｯｸUB" pitchFamily="50" charset="-128"/>
                <a:cs typeface="+mn-cs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31" name="Rectangle 7"/>
          <p:cNvSpPr>
            <a:spLocks noChangeArrowheads="1"/>
          </p:cNvSpPr>
          <p:nvPr userDrawn="1"/>
        </p:nvSpPr>
        <p:spPr bwMode="auto">
          <a:xfrm>
            <a:off x="0" y="-12700"/>
            <a:ext cx="9906000" cy="65563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ja-JP" altLang="en-US">
              <a:latin typeface="Arial Black" panose="020B0A04020102020204" pitchFamily="34" charset="0"/>
              <a:ea typeface="HGP創英角ｺﾞｼｯｸUB" pitchFamily="50" charset="-128"/>
              <a:cs typeface="+mn-cs"/>
            </a:endParaRPr>
          </a:p>
        </p:txBody>
      </p:sp>
      <p:sp>
        <p:nvSpPr>
          <p:cNvPr id="10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0"/>
            <a:ext cx="8915400" cy="62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280525" y="398463"/>
            <a:ext cx="557213" cy="2413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1"/>
                </a:solidFill>
                <a:latin typeface="Arial Black" panose="020B0A04020102020204" pitchFamily="34" charset="0"/>
                <a:ea typeface="HGP創英角ｺﾞｼｯｸUB" pitchFamily="50" charset="-128"/>
                <a:cs typeface="+mn-cs"/>
              </a:defRPr>
            </a:lvl1pPr>
          </a:lstStyle>
          <a:p>
            <a:pPr>
              <a:defRPr/>
            </a:pPr>
            <a:fld id="{0BEE78F9-31F7-465C-9978-E4FE8750209E}" type="slidenum">
              <a:rPr lang="en-US" altLang="ja-JP" smtClean="0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280525" y="398463"/>
            <a:ext cx="557213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1"/>
                </a:solidFill>
                <a:latin typeface="Arial Black" panose="020B0A04020102020204" pitchFamily="34" charset="0"/>
                <a:ea typeface="HGP創英角ｺﾞｼｯｸUB" pitchFamily="50" charset="-128"/>
                <a:cs typeface="+mn-cs"/>
              </a:defRPr>
            </a:lvl1pPr>
          </a:lstStyle>
          <a:p>
            <a:pPr>
              <a:defRPr/>
            </a:pPr>
            <a:fld id="{D7D56900-BCAA-4D83-ADD0-48C2724BD7FF}" type="slidenum">
              <a:rPr lang="en-US" altLang="ja-JP" smtClean="0"/>
              <a:pPr>
                <a:defRPr/>
              </a:pPr>
              <a:t>‹#›</a:t>
            </a:fld>
            <a:endParaRPr lang="en-US" altLang="ja-JP"/>
          </a:p>
        </p:txBody>
      </p:sp>
      <p:pic>
        <p:nvPicPr>
          <p:cNvPr id="1032" name="Picture 11"/>
          <p:cNvPicPr>
            <a:picLocks noChangeAspect="1" noChangeArrowheads="1"/>
          </p:cNvPicPr>
          <p:nvPr userDrawn="1"/>
        </p:nvPicPr>
        <p:blipFill>
          <a:blip r:embed="rId13" cstate="print"/>
          <a:srcRect l="66631" t="-24794" r="18571" b="-25620"/>
          <a:stretch>
            <a:fillRect/>
          </a:stretch>
        </p:blipFill>
        <p:spPr bwMode="auto">
          <a:xfrm>
            <a:off x="8529638" y="6416675"/>
            <a:ext cx="131921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12"/>
          <p:cNvPicPr>
            <a:picLocks noChangeAspect="1" noChangeArrowheads="1"/>
          </p:cNvPicPr>
          <p:nvPr userDrawn="1"/>
        </p:nvPicPr>
        <p:blipFill>
          <a:blip r:embed="rId13" cstate="print"/>
          <a:srcRect t="68594" r="34579" b="-12396"/>
          <a:stretch>
            <a:fillRect/>
          </a:stretch>
        </p:blipFill>
        <p:spPr bwMode="auto">
          <a:xfrm>
            <a:off x="0" y="6548438"/>
            <a:ext cx="8529638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bg1"/>
          </a:solidFill>
          <a:latin typeface="Arial Black" panose="020B0A04020102020204" pitchFamily="34" charset="0"/>
          <a:ea typeface="+mj-ea"/>
          <a:cs typeface="Arial Black" panose="020B0A040201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bg1"/>
          </a:solidFill>
          <a:latin typeface="HGP創英角ｺﾞｼｯｸUB" pitchFamily="50" charset="-128"/>
          <a:ea typeface="HGP創英角ｺﾞｼｯｸUB" pitchFamily="50" charset="-128"/>
          <a:cs typeface="HGP創英角ｺﾞｼｯｸUB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bg1"/>
          </a:solidFill>
          <a:latin typeface="HGP創英角ｺﾞｼｯｸUB" pitchFamily="50" charset="-128"/>
          <a:ea typeface="HGP創英角ｺﾞｼｯｸUB" pitchFamily="50" charset="-128"/>
          <a:cs typeface="HGP創英角ｺﾞｼｯｸUB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bg1"/>
          </a:solidFill>
          <a:latin typeface="HGP創英角ｺﾞｼｯｸUB" pitchFamily="50" charset="-128"/>
          <a:ea typeface="HGP創英角ｺﾞｼｯｸUB" pitchFamily="50" charset="-128"/>
          <a:cs typeface="HGP創英角ｺﾞｼｯｸUB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bg1"/>
          </a:solidFill>
          <a:latin typeface="HGP創英角ｺﾞｼｯｸUB" pitchFamily="50" charset="-128"/>
          <a:ea typeface="HGP創英角ｺﾞｼｯｸUB" pitchFamily="50" charset="-128"/>
          <a:cs typeface="HGP創英角ｺﾞｼｯｸUB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3600">
          <a:solidFill>
            <a:schemeClr val="bg1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3600">
          <a:solidFill>
            <a:schemeClr val="bg1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3600">
          <a:solidFill>
            <a:schemeClr val="bg1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3600">
          <a:solidFill>
            <a:schemeClr val="bg1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Arial Black" panose="020B0A04020102020204" pitchFamily="34" charset="0"/>
          <a:ea typeface="+mn-ea"/>
          <a:cs typeface="Arial Black" panose="020B0A040201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Arial Black" panose="020B0A04020102020204" pitchFamily="34" charset="0"/>
          <a:ea typeface="+mn-ea"/>
          <a:cs typeface="Arial Black" panose="020B0A040201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Arial Black" panose="020B0A04020102020204" pitchFamily="34" charset="0"/>
          <a:ea typeface="+mn-ea"/>
          <a:cs typeface="Arial Black" panose="020B0A040201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Arial Black" panose="020B0A04020102020204" pitchFamily="34" charset="0"/>
          <a:ea typeface="+mn-ea"/>
          <a:cs typeface="Arial Black" panose="020B0A040201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Arial Black" panose="020B0A04020102020204" pitchFamily="34" charset="0"/>
          <a:ea typeface="+mn-ea"/>
          <a:cs typeface="Arial Black" panose="020B0A040201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Kato.shinsuke@jp.panasonic.co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mp"/><Relationship Id="rId2" Type="http://schemas.openxmlformats.org/officeDocument/2006/relationships/image" Target="../media/image14.tmp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tmp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mp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mp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mp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feature=player_embedded&amp;v=8EUuaY6rh4o&amp;list=UUfX55Sx5hEFjoC3cNs6mCUQ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mp"/><Relationship Id="rId2" Type="http://schemas.openxmlformats.org/officeDocument/2006/relationships/image" Target="../media/image17.tmp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3" Type="http://schemas.openxmlformats.org/officeDocument/2006/relationships/image" Target="../media/image31.wmf"/><Relationship Id="rId7" Type="http://schemas.openxmlformats.org/officeDocument/2006/relationships/image" Target="../media/image35.wmf"/><Relationship Id="rId12" Type="http://schemas.openxmlformats.org/officeDocument/2006/relationships/image" Target="../media/image40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11" Type="http://schemas.openxmlformats.org/officeDocument/2006/relationships/image" Target="../media/image39.wmf"/><Relationship Id="rId5" Type="http://schemas.openxmlformats.org/officeDocument/2006/relationships/image" Target="../media/image33.png"/><Relationship Id="rId10" Type="http://schemas.openxmlformats.org/officeDocument/2006/relationships/image" Target="../media/image38.jpeg"/><Relationship Id="rId4" Type="http://schemas.openxmlformats.org/officeDocument/2006/relationships/image" Target="../media/image32.jpeg"/><Relationship Id="rId9" Type="http://schemas.openxmlformats.org/officeDocument/2006/relationships/image" Target="../media/image37.wm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tmp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://events.linuxfoundation.org/events/embedded-linux-conference-europe/program/slides" TargetMode="External"/><Relationship Id="rId2" Type="http://schemas.openxmlformats.org/officeDocument/2006/relationships/hyperlink" Target="http://events.linuxfoundation.org/events/linuxcon-europe/program/slides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events.linuxfoundation.org/events/cloudopen-europe/program/slides" TargetMode="Externa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tmp"/><Relationship Id="rId3" Type="http://schemas.openxmlformats.org/officeDocument/2006/relationships/image" Target="../media/image3.tmp"/><Relationship Id="rId7" Type="http://schemas.openxmlformats.org/officeDocument/2006/relationships/image" Target="../media/image7.tmp"/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tmp"/><Relationship Id="rId5" Type="http://schemas.openxmlformats.org/officeDocument/2006/relationships/image" Target="../media/image5.tmp"/><Relationship Id="rId4" Type="http://schemas.openxmlformats.org/officeDocument/2006/relationships/image" Target="../media/image4.tmp"/><Relationship Id="rId9" Type="http://schemas.openxmlformats.org/officeDocument/2006/relationships/image" Target="../media/image9.tm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FF32E5-3B40-4D0B-9955-FEA09CAA8E7D}" type="slidenum">
              <a:rPr lang="en-US" altLang="ja-JP">
                <a:latin typeface="Arial Black" panose="020B0A04020102020204" pitchFamily="34" charset="0"/>
              </a:rPr>
              <a:pPr>
                <a:defRPr/>
              </a:pPr>
              <a:t>1</a:t>
            </a:fld>
            <a:endParaRPr lang="en-US" altLang="ja-JP" dirty="0">
              <a:latin typeface="Arial Black" panose="020B0A04020102020204" pitchFamily="34" charset="0"/>
            </a:endParaRPr>
          </a:p>
        </p:txBody>
      </p:sp>
      <p:sp>
        <p:nvSpPr>
          <p:cNvPr id="334850" name="Rectangle 2"/>
          <p:cNvSpPr>
            <a:spLocks noChangeArrowheads="1"/>
          </p:cNvSpPr>
          <p:nvPr/>
        </p:nvSpPr>
        <p:spPr bwMode="auto">
          <a:xfrm>
            <a:off x="539750" y="1341438"/>
            <a:ext cx="8772525" cy="1871662"/>
          </a:xfrm>
          <a:prstGeom prst="rect">
            <a:avLst/>
          </a:prstGeom>
          <a:solidFill>
            <a:schemeClr val="bg1"/>
          </a:solidFill>
          <a:ln w="76200">
            <a:solidFill>
              <a:schemeClr val="accent2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r>
              <a:rPr lang="en-US" altLang="ja-JP" sz="3200" dirty="0" err="1">
                <a:cs typeface="HGP創英角ｺﾞｼｯｸUB"/>
              </a:rPr>
              <a:t>LinuxCon</a:t>
            </a:r>
            <a:r>
              <a:rPr lang="en-US" altLang="ja-JP" sz="3200" dirty="0">
                <a:cs typeface="HGP創英角ｺﾞｼｯｸUB"/>
              </a:rPr>
              <a:t> Europe</a:t>
            </a:r>
          </a:p>
          <a:p>
            <a:pPr algn="ctr"/>
            <a:r>
              <a:rPr lang="en-US" altLang="ja-JP" sz="3200" dirty="0" smtClean="0">
                <a:cs typeface="HGP創英角ｺﾞｼｯｸUB"/>
              </a:rPr>
              <a:t>Embedded Linux</a:t>
            </a:r>
            <a:r>
              <a:rPr lang="ja-JP" altLang="en-US" sz="3200" dirty="0" smtClean="0">
                <a:cs typeface="HGP創英角ｺﾞｼｯｸUB"/>
              </a:rPr>
              <a:t> </a:t>
            </a:r>
            <a:r>
              <a:rPr lang="en-US" altLang="ja-JP" sz="3200" dirty="0" smtClean="0">
                <a:cs typeface="HGP創英角ｺﾞｼｯｸUB"/>
              </a:rPr>
              <a:t>Conference</a:t>
            </a:r>
            <a:r>
              <a:rPr lang="ja-JP" altLang="en-US" sz="3200" dirty="0" smtClean="0">
                <a:cs typeface="HGP創英角ｺﾞｼｯｸUB"/>
              </a:rPr>
              <a:t> </a:t>
            </a:r>
            <a:r>
              <a:rPr lang="en-US" altLang="ja-JP" sz="3200" dirty="0" smtClean="0">
                <a:cs typeface="HGP創英角ｺﾞｼｯｸUB"/>
              </a:rPr>
              <a:t>Europe</a:t>
            </a:r>
          </a:p>
          <a:p>
            <a:pPr algn="ctr"/>
            <a:r>
              <a:rPr lang="en-US" altLang="ja-JP" sz="3200" dirty="0" smtClean="0">
                <a:cs typeface="HGP創英角ｺﾞｼｯｸUB"/>
              </a:rPr>
              <a:t>Report</a:t>
            </a:r>
            <a:endParaRPr lang="ja-JP" altLang="en-US" sz="3200" dirty="0">
              <a:cs typeface="HGP創英角ｺﾞｼｯｸUB"/>
            </a:endParaRP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3024272" y="3908425"/>
            <a:ext cx="368600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ja-JP" sz="3200" dirty="0" smtClean="0">
                <a:cs typeface="HGP創英角ｺﾞｼｯｸUB"/>
              </a:rPr>
              <a:t>2014.10.24 (Fri)</a:t>
            </a:r>
            <a:endParaRPr lang="ja-JP" altLang="en-US" sz="3200" dirty="0">
              <a:cs typeface="HGP創英角ｺﾞｼｯｸUB"/>
            </a:endParaRP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1181100" y="4832350"/>
            <a:ext cx="7548563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ja-JP" sz="3200" dirty="0">
                <a:ea typeface="HGS創英角ｺﾞｼｯｸUB"/>
                <a:cs typeface="HGS創英角ｺﾞｼｯｸUB"/>
              </a:rPr>
              <a:t>Panasonic Corporation</a:t>
            </a:r>
          </a:p>
          <a:p>
            <a:pPr algn="ctr"/>
            <a:r>
              <a:rPr lang="en-US" altLang="ja-JP" sz="3200" dirty="0">
                <a:ea typeface="HGS創英角ｺﾞｼｯｸUB"/>
                <a:cs typeface="HGS創英角ｺﾞｼｯｸUB"/>
              </a:rPr>
              <a:t>Shinsuke Kato</a:t>
            </a:r>
          </a:p>
          <a:p>
            <a:pPr algn="ctr"/>
            <a:r>
              <a:rPr lang="en-US" altLang="ja-JP" sz="3200" dirty="0">
                <a:ea typeface="HGS創英角ｺﾞｼｯｸUB"/>
                <a:cs typeface="HGS創英角ｺﾞｼｯｸUB"/>
                <a:hlinkClick r:id="rId3"/>
              </a:rPr>
              <a:t>kato.shinsuke@jp.panasonic.com</a:t>
            </a:r>
            <a:endParaRPr lang="en-US" altLang="ja-JP" sz="3200" dirty="0">
              <a:ea typeface="HGS創英角ｺﾞｼｯｸUB"/>
              <a:cs typeface="HGS創英角ｺﾞｼｯｸUB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95300" y="836712"/>
            <a:ext cx="8915400" cy="864096"/>
          </a:xfrm>
        </p:spPr>
        <p:txBody>
          <a:bodyPr/>
          <a:lstStyle/>
          <a:p>
            <a:pPr marL="0" indent="0" algn="ctr">
              <a:buNone/>
            </a:pPr>
            <a:r>
              <a:rPr kumimoji="1" lang="ja-JP" altLang="en-US" sz="4400" dirty="0" smtClean="0"/>
              <a:t>スポンサー，多い！</a:t>
            </a:r>
            <a:endParaRPr kumimoji="1" lang="ja-JP" altLang="en-US" sz="44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64F754-0F77-4017-84B3-E69F1C115EDE}" type="slidenum">
              <a:rPr lang="en-US" altLang="ja-JP" smtClean="0"/>
              <a:pPr>
                <a:defRPr/>
              </a:pPr>
              <a:t>10</a:t>
            </a:fld>
            <a:endParaRPr lang="en-US" altLang="ja-JP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61C11DCB-A4E3-4C84-8FE9-4E49788F80B9}" type="slidenum">
              <a:rPr lang="en-US" altLang="ja-JP" smtClean="0"/>
              <a:pPr>
                <a:defRPr/>
              </a:pPr>
              <a:t>10</a:t>
            </a:fld>
            <a:endParaRPr lang="en-US" altLang="ja-JP"/>
          </a:p>
        </p:txBody>
      </p:sp>
      <p:pic>
        <p:nvPicPr>
          <p:cNvPr id="6" name="図 5" descr="画面の領域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608" y="1915435"/>
            <a:ext cx="8373644" cy="1657581"/>
          </a:xfrm>
          <a:prstGeom prst="rect">
            <a:avLst/>
          </a:prstGeom>
        </p:spPr>
      </p:pic>
      <p:pic>
        <p:nvPicPr>
          <p:cNvPr id="8" name="図 7" descr="画面の領域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7807" y="3834993"/>
            <a:ext cx="8211697" cy="962159"/>
          </a:xfrm>
          <a:prstGeom prst="rect">
            <a:avLst/>
          </a:prstGeom>
        </p:spPr>
      </p:pic>
      <p:pic>
        <p:nvPicPr>
          <p:cNvPr id="9" name="図 8" descr="画面の領域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0468" y="5229200"/>
            <a:ext cx="7783012" cy="1009791"/>
          </a:xfrm>
          <a:prstGeom prst="rect">
            <a:avLst/>
          </a:prstGeom>
        </p:spPr>
      </p:pic>
      <p:sp>
        <p:nvSpPr>
          <p:cNvPr id="10" name="テキスト ボックス 9"/>
          <p:cNvSpPr txBox="1"/>
          <p:nvPr/>
        </p:nvSpPr>
        <p:spPr>
          <a:xfrm>
            <a:off x="94298" y="2317522"/>
            <a:ext cx="13644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err="1" smtClean="0"/>
              <a:t>LinuxCon</a:t>
            </a:r>
            <a:endParaRPr kumimoji="1" lang="ja-JP" altLang="en-US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128464" y="4067780"/>
            <a:ext cx="847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ELCE</a:t>
            </a:r>
            <a:endParaRPr kumimoji="1" lang="ja-JP" altLang="en-US" dirty="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161757" y="5301208"/>
            <a:ext cx="9028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Cloud</a:t>
            </a:r>
          </a:p>
          <a:p>
            <a:r>
              <a:rPr kumimoji="1" lang="en-US" altLang="ja-JP" dirty="0" smtClean="0"/>
              <a:t>Open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5859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95300" y="2348881"/>
            <a:ext cx="8915400" cy="3777282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ja-JP" sz="5400" dirty="0" smtClean="0"/>
              <a:t>Session</a:t>
            </a:r>
            <a:r>
              <a:rPr lang="ja-JP" altLang="en-US" sz="5400" dirty="0" err="1" smtClean="0"/>
              <a:t>は・・</a:t>
            </a:r>
            <a:r>
              <a:rPr lang="ja-JP" altLang="en-US" sz="5400" dirty="0" smtClean="0"/>
              <a:t>・・</a:t>
            </a:r>
            <a:endParaRPr kumimoji="1" lang="ja-JP" altLang="en-US" sz="54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64F754-0F77-4017-84B3-E69F1C115EDE}" type="slidenum">
              <a:rPr lang="en-US" altLang="ja-JP" smtClean="0"/>
              <a:pPr>
                <a:defRPr/>
              </a:pPr>
              <a:t>11</a:t>
            </a:fld>
            <a:endParaRPr lang="en-US" altLang="ja-JP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61C11DCB-A4E3-4C84-8FE9-4E49788F80B9}" type="slidenum">
              <a:rPr lang="en-US" altLang="ja-JP" smtClean="0"/>
              <a:pPr>
                <a:defRPr/>
              </a:pPr>
              <a:t>11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525183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64F754-0F77-4017-84B3-E69F1C115EDE}" type="slidenum">
              <a:rPr lang="en-US" altLang="ja-JP" smtClean="0"/>
              <a:pPr>
                <a:defRPr/>
              </a:pPr>
              <a:t>12</a:t>
            </a:fld>
            <a:endParaRPr lang="en-US" altLang="ja-JP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61C11DCB-A4E3-4C84-8FE9-4E49788F80B9}" type="slidenum">
              <a:rPr lang="en-US" altLang="ja-JP" smtClean="0"/>
              <a:pPr>
                <a:defRPr/>
              </a:pPr>
              <a:t>12</a:t>
            </a:fld>
            <a:endParaRPr lang="en-US" altLang="ja-JP"/>
          </a:p>
        </p:txBody>
      </p:sp>
      <p:pic>
        <p:nvPicPr>
          <p:cNvPr id="7" name="図 6" descr="画面の領域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84784"/>
            <a:ext cx="9958361" cy="5373216"/>
          </a:xfrm>
          <a:prstGeom prst="rect">
            <a:avLst/>
          </a:prstGeom>
        </p:spPr>
      </p:pic>
      <p:sp>
        <p:nvSpPr>
          <p:cNvPr id="9" name="テキスト ボックス 8"/>
          <p:cNvSpPr txBox="1"/>
          <p:nvPr/>
        </p:nvSpPr>
        <p:spPr>
          <a:xfrm>
            <a:off x="2000672" y="692696"/>
            <a:ext cx="582884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400" dirty="0" smtClean="0"/>
              <a:t>13</a:t>
            </a:r>
            <a:r>
              <a:rPr kumimoji="1" lang="ja-JP" altLang="en-US" sz="4400" dirty="0" smtClean="0"/>
              <a:t>～</a:t>
            </a:r>
            <a:r>
              <a:rPr kumimoji="1" lang="en-US" altLang="ja-JP" sz="4400" dirty="0" smtClean="0"/>
              <a:t>15</a:t>
            </a:r>
            <a:r>
              <a:rPr kumimoji="1" lang="ja-JP" altLang="en-US" sz="4400" dirty="0" smtClean="0"/>
              <a:t>会場 同時進行</a:t>
            </a:r>
            <a:endParaRPr kumimoji="1" lang="ja-JP" altLang="en-US" sz="4400" dirty="0"/>
          </a:p>
        </p:txBody>
      </p:sp>
    </p:spTree>
    <p:extLst>
      <p:ext uri="{BB962C8B-B14F-4D97-AF65-F5344CB8AC3E}">
        <p14:creationId xmlns:p14="http://schemas.microsoft.com/office/powerpoint/2010/main" val="1998567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95300" y="2564903"/>
            <a:ext cx="8915400" cy="3561259"/>
          </a:xfrm>
        </p:spPr>
        <p:txBody>
          <a:bodyPr/>
          <a:lstStyle/>
          <a:p>
            <a:pPr marL="0" indent="0" algn="ctr">
              <a:buNone/>
            </a:pPr>
            <a:r>
              <a:rPr kumimoji="1" lang="ja-JP" altLang="en-US" sz="4000" dirty="0" smtClean="0"/>
              <a:t>さらに，</a:t>
            </a:r>
            <a:r>
              <a:rPr kumimoji="1" lang="en-US" altLang="ja-JP" sz="4000" dirty="0" smtClean="0"/>
              <a:t>Co-Located</a:t>
            </a:r>
            <a:r>
              <a:rPr kumimoji="1" lang="ja-JP" altLang="en-US" sz="4000" dirty="0" smtClean="0"/>
              <a:t> </a:t>
            </a:r>
            <a:r>
              <a:rPr kumimoji="1" lang="en-US" altLang="ja-JP" sz="4000" dirty="0" smtClean="0"/>
              <a:t>Events</a:t>
            </a:r>
            <a:r>
              <a:rPr kumimoji="1" lang="ja-JP" altLang="en-US" sz="4000" dirty="0" smtClean="0"/>
              <a:t> が・・・</a:t>
            </a:r>
            <a:endParaRPr kumimoji="1" lang="ja-JP" altLang="en-US" sz="40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64F754-0F77-4017-84B3-E69F1C115EDE}" type="slidenum">
              <a:rPr lang="en-US" altLang="ja-JP" smtClean="0"/>
              <a:pPr>
                <a:defRPr/>
              </a:pPr>
              <a:t>13</a:t>
            </a:fld>
            <a:endParaRPr lang="en-US" altLang="ja-JP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61C11DCB-A4E3-4C84-8FE9-4E49788F80B9}" type="slidenum">
              <a:rPr lang="en-US" altLang="ja-JP" smtClean="0"/>
              <a:pPr>
                <a:defRPr/>
              </a:pPr>
              <a:t>13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977300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Co-Located Events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64F754-0F77-4017-84B3-E69F1C115EDE}" type="slidenum">
              <a:rPr lang="en-US" altLang="ja-JP" smtClean="0"/>
              <a:pPr>
                <a:defRPr/>
              </a:pPr>
              <a:t>14</a:t>
            </a:fld>
            <a:endParaRPr lang="en-US" altLang="ja-JP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61C11DCB-A4E3-4C84-8FE9-4E49788F80B9}" type="slidenum">
              <a:rPr lang="en-US" altLang="ja-JP" smtClean="0"/>
              <a:pPr>
                <a:defRPr/>
              </a:pPr>
              <a:t>14</a:t>
            </a:fld>
            <a:endParaRPr lang="en-US" altLang="ja-JP"/>
          </a:p>
        </p:txBody>
      </p:sp>
      <p:graphicFrame>
        <p:nvGraphicFramePr>
          <p:cNvPr id="6" name="表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0406949"/>
              </p:ext>
            </p:extLst>
          </p:nvPr>
        </p:nvGraphicFramePr>
        <p:xfrm>
          <a:off x="416496" y="692696"/>
          <a:ext cx="9073008" cy="61569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008112"/>
                <a:gridCol w="8064896"/>
              </a:tblGrid>
              <a:tr h="144016">
                <a:tc>
                  <a:txBody>
                    <a:bodyPr/>
                    <a:lstStyle/>
                    <a:p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Sun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2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Real</a:t>
                      </a:r>
                      <a:r>
                        <a:rPr kumimoji="1" lang="en-US" altLang="ja-JP" sz="1200" b="0" baseline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 Time Linux Workshop (2</a:t>
                      </a:r>
                      <a:r>
                        <a:rPr kumimoji="1" lang="ja-JP" altLang="en-US" sz="1200" b="0" baseline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日間，</a:t>
                      </a:r>
                      <a:r>
                        <a:rPr kumimoji="1" lang="en-US" altLang="ja-JP" sz="1200" b="0" baseline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US$150)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66936">
                <a:tc>
                  <a:txBody>
                    <a:bodyPr/>
                    <a:lstStyle/>
                    <a:p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Mon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2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Tracing Summit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2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Real Time Linux Workshop</a:t>
                      </a:r>
                      <a:r>
                        <a:rPr kumimoji="1" lang="ja-JP" altLang="en-US" sz="12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 </a:t>
                      </a:r>
                      <a:r>
                        <a:rPr kumimoji="1" lang="en-US" altLang="ja-JP" sz="12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(2</a:t>
                      </a:r>
                      <a:r>
                        <a:rPr kumimoji="1" lang="ja-JP" altLang="en-US" sz="12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日間，</a:t>
                      </a:r>
                      <a:r>
                        <a:rPr kumimoji="1" lang="en-US" altLang="ja-JP" sz="12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US$150)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200" b="0" dirty="0" err="1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OpenDaylight</a:t>
                      </a:r>
                      <a:r>
                        <a:rPr kumimoji="1" lang="en-US" altLang="ja-JP" sz="12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 </a:t>
                      </a:r>
                      <a:r>
                        <a:rPr kumimoji="1" lang="en-US" altLang="ja-JP" sz="1200" b="0" dirty="0" err="1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Hackfest</a:t>
                      </a:r>
                      <a:endParaRPr kumimoji="1" lang="en-US" altLang="ja-JP" sz="1200" b="0" dirty="0" smtClean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200" b="0" dirty="0" err="1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Uboot</a:t>
                      </a:r>
                      <a:r>
                        <a:rPr kumimoji="1" lang="en-US" altLang="ja-JP" sz="1200" b="0" baseline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 Mini-Summit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200" b="0" baseline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LTSI Workshop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09168">
                <a:tc>
                  <a:txBody>
                    <a:bodyPr/>
                    <a:lstStyle/>
                    <a:p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Tue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2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KVM Forum</a:t>
                      </a:r>
                      <a:r>
                        <a:rPr kumimoji="1" lang="ja-JP" altLang="en-US" sz="12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 </a:t>
                      </a:r>
                      <a:r>
                        <a:rPr kumimoji="1" lang="en-US" altLang="ja-JP" sz="12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(3</a:t>
                      </a:r>
                      <a:r>
                        <a:rPr kumimoji="1" lang="ja-JP" altLang="en-US" sz="12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日間，</a:t>
                      </a:r>
                      <a:r>
                        <a:rPr kumimoji="1" lang="en-US" altLang="ja-JP" sz="12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US$500)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2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HP </a:t>
                      </a:r>
                      <a:r>
                        <a:rPr kumimoji="1" lang="en-US" altLang="ja-JP" sz="1200" b="0" dirty="0" err="1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Helion</a:t>
                      </a:r>
                      <a:r>
                        <a:rPr kumimoji="1" lang="en-US" altLang="ja-JP" sz="12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 </a:t>
                      </a:r>
                      <a:r>
                        <a:rPr kumimoji="1" lang="en-US" altLang="ja-JP" sz="1200" b="0" dirty="0" err="1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OpenStack</a:t>
                      </a:r>
                      <a:r>
                        <a:rPr kumimoji="1" lang="en-US" altLang="ja-JP" sz="1200" b="0" baseline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 Workshop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200" b="0" baseline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Audio Mini-conference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200" b="0" baseline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Real Time Linux Workshop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200" b="0" baseline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Embedded Android Workshop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200" b="0" baseline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Women in Open Source Luncheon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43775">
                <a:tc>
                  <a:txBody>
                    <a:bodyPr/>
                    <a:lstStyle/>
                    <a:p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Wed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2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KVM Forum</a:t>
                      </a:r>
                      <a:r>
                        <a:rPr kumimoji="1" lang="ja-JP" altLang="en-US" sz="12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 </a:t>
                      </a:r>
                      <a:r>
                        <a:rPr kumimoji="1" lang="en-US" altLang="ja-JP" sz="12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(3</a:t>
                      </a:r>
                      <a:r>
                        <a:rPr kumimoji="1" lang="ja-JP" altLang="en-US" sz="12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日間，</a:t>
                      </a:r>
                      <a:r>
                        <a:rPr kumimoji="1" lang="en-US" altLang="ja-JP" sz="12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US$500)</a:t>
                      </a:r>
                      <a:endParaRPr kumimoji="1" lang="en-US" altLang="ja-JP" sz="1200" b="0" dirty="0" smtClean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2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Linux Plumbers Conference (3</a:t>
                      </a:r>
                      <a:r>
                        <a:rPr kumimoji="1" lang="ja-JP" altLang="en-US" sz="12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日間，</a:t>
                      </a:r>
                      <a:r>
                        <a:rPr kumimoji="1" lang="en-US" altLang="ja-JP" sz="12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US$600)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200" b="0" dirty="0" err="1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Infrastructure.Next</a:t>
                      </a:r>
                      <a:endParaRPr kumimoji="1" lang="en-US" altLang="ja-JP" sz="1200" b="0" dirty="0" smtClean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2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Pulse Audio Maintainer Meeting &amp; Mini-Summit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2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Women’s Resume Workshop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2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LPC Automotive Micro-conference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2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Functional Safety Workshop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52008">
                <a:tc>
                  <a:txBody>
                    <a:bodyPr/>
                    <a:lstStyle/>
                    <a:p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Thu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2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KVM Forum</a:t>
                      </a:r>
                      <a:r>
                        <a:rPr kumimoji="1" lang="ja-JP" altLang="en-US" sz="12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 </a:t>
                      </a:r>
                      <a:r>
                        <a:rPr kumimoji="1" lang="en-US" altLang="ja-JP" sz="12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(3</a:t>
                      </a:r>
                      <a:r>
                        <a:rPr kumimoji="1" lang="ja-JP" altLang="en-US" sz="12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日間，</a:t>
                      </a:r>
                      <a:r>
                        <a:rPr kumimoji="1" lang="en-US" altLang="ja-JP" sz="12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US$500)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2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Linux Plumbers Conference (3</a:t>
                      </a:r>
                      <a:r>
                        <a:rPr kumimoji="1" lang="ja-JP" altLang="en-US" sz="12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日間，</a:t>
                      </a:r>
                      <a:r>
                        <a:rPr kumimoji="1" lang="en-US" altLang="ja-JP" sz="12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US$600)</a:t>
                      </a:r>
                      <a:endParaRPr kumimoji="1" lang="en-US" altLang="ja-JP" sz="1200" b="0" dirty="0" smtClean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2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Community Management Workshop</a:t>
                      </a:r>
                      <a:r>
                        <a:rPr kumimoji="1" lang="ja-JP" altLang="en-US" sz="12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 </a:t>
                      </a:r>
                      <a:r>
                        <a:rPr kumimoji="1" lang="en-US" altLang="ja-JP" sz="12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(US$100)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200" b="0" dirty="0" err="1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Yocto</a:t>
                      </a:r>
                      <a:r>
                        <a:rPr kumimoji="1" lang="en-US" altLang="ja-JP" sz="12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 Project Developer Day (US$129)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2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Media Mini-Summit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200" b="0" dirty="0" err="1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GStreamer</a:t>
                      </a:r>
                      <a:r>
                        <a:rPr kumimoji="1" lang="en-US" altLang="ja-JP" sz="12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  Conference (2</a:t>
                      </a:r>
                      <a:r>
                        <a:rPr kumimoji="1" lang="ja-JP" altLang="en-US" sz="12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日間，</a:t>
                      </a:r>
                      <a:r>
                        <a:rPr kumimoji="1" lang="en-US" altLang="ja-JP" sz="12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US$100)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200" b="0" dirty="0" err="1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oVirt</a:t>
                      </a:r>
                      <a:r>
                        <a:rPr kumimoji="1" lang="en-US" altLang="ja-JP" sz="12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 Workshop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2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CE</a:t>
                      </a:r>
                      <a:r>
                        <a:rPr kumimoji="1" lang="ja-JP" altLang="en-US" sz="12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 </a:t>
                      </a:r>
                      <a:r>
                        <a:rPr kumimoji="1" lang="en-US" altLang="ja-JP" sz="12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Workgroup</a:t>
                      </a:r>
                      <a:r>
                        <a:rPr kumimoji="1" lang="ja-JP" altLang="en-US" sz="12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 </a:t>
                      </a:r>
                      <a:r>
                        <a:rPr kumimoji="1" lang="en-US" altLang="ja-JP" sz="1200" b="0" dirty="0" err="1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BoF</a:t>
                      </a:r>
                      <a:r>
                        <a:rPr kumimoji="1" lang="ja-JP" altLang="en-US" sz="12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 </a:t>
                      </a:r>
                      <a:r>
                        <a:rPr kumimoji="1" lang="en-US" altLang="ja-JP" sz="12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Sessions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Fri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2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Linux Plumbers Conference (3</a:t>
                      </a:r>
                      <a:r>
                        <a:rPr kumimoji="1" lang="ja-JP" altLang="en-US" sz="12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日間，</a:t>
                      </a:r>
                      <a:r>
                        <a:rPr kumimoji="1" lang="en-US" altLang="ja-JP" sz="12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US$600)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2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Media Mini-Summit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altLang="ja-JP" sz="1200" b="0" dirty="0" err="1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GStreamer</a:t>
                      </a:r>
                      <a:r>
                        <a:rPr kumimoji="1" lang="en-US" altLang="ja-JP" sz="12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  Conference (2</a:t>
                      </a:r>
                      <a:r>
                        <a:rPr kumimoji="1" lang="ja-JP" altLang="en-US" sz="12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日間，</a:t>
                      </a:r>
                      <a:r>
                        <a:rPr kumimoji="1" lang="en-US" altLang="ja-JP" sz="12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US$100)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5274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Co-Located Events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64F754-0F77-4017-84B3-E69F1C115EDE}" type="slidenum">
              <a:rPr lang="en-US" altLang="ja-JP" smtClean="0"/>
              <a:pPr>
                <a:defRPr/>
              </a:pPr>
              <a:t>15</a:t>
            </a:fld>
            <a:endParaRPr lang="en-US" altLang="ja-JP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61C11DCB-A4E3-4C84-8FE9-4E49788F80B9}" type="slidenum">
              <a:rPr lang="en-US" altLang="ja-JP" smtClean="0"/>
              <a:pPr>
                <a:defRPr/>
              </a:pPr>
              <a:t>15</a:t>
            </a:fld>
            <a:endParaRPr lang="en-US" altLang="ja-JP"/>
          </a:p>
        </p:txBody>
      </p:sp>
      <p:graphicFrame>
        <p:nvGraphicFramePr>
          <p:cNvPr id="6" name="表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1581931"/>
              </p:ext>
            </p:extLst>
          </p:nvPr>
        </p:nvGraphicFramePr>
        <p:xfrm>
          <a:off x="416496" y="767288"/>
          <a:ext cx="9073008" cy="399288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008112"/>
                <a:gridCol w="8064896"/>
              </a:tblGrid>
              <a:tr h="144016">
                <a:tc>
                  <a:txBody>
                    <a:bodyPr/>
                    <a:lstStyle/>
                    <a:p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Sun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Real</a:t>
                      </a:r>
                      <a:r>
                        <a:rPr kumimoji="1" lang="en-US" altLang="ja-JP" sz="2000" b="0" baseline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 Time Linux Workshop (2</a:t>
                      </a:r>
                      <a:r>
                        <a:rPr kumimoji="1" lang="ja-JP" altLang="en-US" sz="2000" b="0" baseline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日間，</a:t>
                      </a:r>
                      <a:r>
                        <a:rPr kumimoji="1" lang="en-US" altLang="ja-JP" sz="2000" b="0" baseline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US$150)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66936">
                <a:tc>
                  <a:txBody>
                    <a:bodyPr/>
                    <a:lstStyle/>
                    <a:p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Mon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Tracing Summit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Real Time Linux Workshop</a:t>
                      </a:r>
                      <a:r>
                        <a:rPr kumimoji="1" lang="ja-JP" altLang="en-US" sz="20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 </a:t>
                      </a:r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(2</a:t>
                      </a:r>
                      <a:r>
                        <a:rPr kumimoji="1" lang="ja-JP" altLang="en-US" sz="20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日間，</a:t>
                      </a:r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US$150)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2000" b="0" dirty="0" err="1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OpenDaylight</a:t>
                      </a:r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 </a:t>
                      </a:r>
                      <a:r>
                        <a:rPr kumimoji="1" lang="en-US" altLang="ja-JP" sz="2000" b="0" dirty="0" err="1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Hackfest</a:t>
                      </a:r>
                      <a:endParaRPr kumimoji="1" lang="en-US" altLang="ja-JP" sz="2000" b="0" dirty="0" smtClean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2000" b="0" dirty="0" err="1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Uboot</a:t>
                      </a:r>
                      <a:r>
                        <a:rPr kumimoji="1" lang="en-US" altLang="ja-JP" sz="2000" b="0" baseline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 Mini-Summit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2000" b="0" baseline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LTSI Workshop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09168">
                <a:tc>
                  <a:txBody>
                    <a:bodyPr/>
                    <a:lstStyle/>
                    <a:p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Tue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KVM Forum</a:t>
                      </a:r>
                      <a:r>
                        <a:rPr kumimoji="1" lang="ja-JP" altLang="en-US" sz="20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 </a:t>
                      </a:r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(3</a:t>
                      </a:r>
                      <a:r>
                        <a:rPr kumimoji="1" lang="ja-JP" altLang="en-US" sz="20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日間，</a:t>
                      </a:r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US$500)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HP </a:t>
                      </a:r>
                      <a:r>
                        <a:rPr kumimoji="1" lang="en-US" altLang="ja-JP" sz="2000" b="0" dirty="0" err="1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Helion</a:t>
                      </a:r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 </a:t>
                      </a:r>
                      <a:r>
                        <a:rPr kumimoji="1" lang="en-US" altLang="ja-JP" sz="2000" b="0" dirty="0" err="1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OpenStack</a:t>
                      </a:r>
                      <a:r>
                        <a:rPr kumimoji="1" lang="en-US" altLang="ja-JP" sz="2000" b="0" baseline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 Workshop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2000" b="0" baseline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Audio Mini-conference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2000" b="0" baseline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Real Time Linux Workshop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2000" b="0" baseline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Embedded Android Workshop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2000" b="0" baseline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Women in Open Source</a:t>
                      </a:r>
                      <a:r>
                        <a:rPr kumimoji="1" lang="ja-JP" altLang="en-US" sz="2000" b="0" baseline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 </a:t>
                      </a:r>
                      <a:r>
                        <a:rPr kumimoji="1" lang="en-US" altLang="ja-JP" sz="2000" b="0" baseline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Luncheon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9403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Co-Located Events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64F754-0F77-4017-84B3-E69F1C115EDE}" type="slidenum">
              <a:rPr lang="en-US" altLang="ja-JP" smtClean="0"/>
              <a:pPr>
                <a:defRPr/>
              </a:pPr>
              <a:t>16</a:t>
            </a:fld>
            <a:endParaRPr lang="en-US" altLang="ja-JP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61C11DCB-A4E3-4C84-8FE9-4E49788F80B9}" type="slidenum">
              <a:rPr lang="en-US" altLang="ja-JP" smtClean="0"/>
              <a:pPr>
                <a:defRPr/>
              </a:pPr>
              <a:t>16</a:t>
            </a:fld>
            <a:endParaRPr lang="en-US" altLang="ja-JP"/>
          </a:p>
        </p:txBody>
      </p:sp>
      <p:graphicFrame>
        <p:nvGraphicFramePr>
          <p:cNvPr id="6" name="表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6589559"/>
              </p:ext>
            </p:extLst>
          </p:nvPr>
        </p:nvGraphicFramePr>
        <p:xfrm>
          <a:off x="416496" y="767288"/>
          <a:ext cx="9073008" cy="57607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008112"/>
                <a:gridCol w="8064896"/>
              </a:tblGrid>
              <a:tr h="543775">
                <a:tc>
                  <a:txBody>
                    <a:bodyPr/>
                    <a:lstStyle/>
                    <a:p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Wed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KVM Forum</a:t>
                      </a:r>
                      <a:r>
                        <a:rPr kumimoji="1" lang="ja-JP" altLang="en-US" sz="20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 </a:t>
                      </a:r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(3</a:t>
                      </a:r>
                      <a:r>
                        <a:rPr kumimoji="1" lang="ja-JP" altLang="en-US" sz="20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日間，</a:t>
                      </a:r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US$500)</a:t>
                      </a:r>
                      <a:endParaRPr kumimoji="1" lang="en-US" altLang="ja-JP" sz="2000" b="0" dirty="0" smtClean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Linux Plumbers Conference (3</a:t>
                      </a:r>
                      <a:r>
                        <a:rPr kumimoji="1" lang="ja-JP" altLang="en-US" sz="20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日間，</a:t>
                      </a:r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US$600)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2000" b="0" dirty="0" err="1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Infrastructure.Next</a:t>
                      </a:r>
                      <a:endParaRPr kumimoji="1" lang="en-US" altLang="ja-JP" sz="2000" b="0" dirty="0" smtClean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Pulse Audio Maintainer Meeting &amp; Mini-Summit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Women’s Resume Workshop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LPC Automotive Micro-conference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Functional Safety Workshop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52008">
                <a:tc>
                  <a:txBody>
                    <a:bodyPr/>
                    <a:lstStyle/>
                    <a:p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Thu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KVM Forum</a:t>
                      </a:r>
                      <a:r>
                        <a:rPr kumimoji="1" lang="ja-JP" altLang="en-US" sz="20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 </a:t>
                      </a:r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(3</a:t>
                      </a:r>
                      <a:r>
                        <a:rPr kumimoji="1" lang="ja-JP" altLang="en-US" sz="20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日間，</a:t>
                      </a:r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US$500)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Linux Plumbers Conference (3</a:t>
                      </a:r>
                      <a:r>
                        <a:rPr kumimoji="1" lang="ja-JP" altLang="en-US" sz="20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日間，</a:t>
                      </a:r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US$600)</a:t>
                      </a:r>
                      <a:endParaRPr kumimoji="1" lang="en-US" altLang="ja-JP" sz="2000" b="0" dirty="0" smtClean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Community Management Workshop</a:t>
                      </a:r>
                      <a:r>
                        <a:rPr kumimoji="1" lang="ja-JP" altLang="en-US" sz="20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 </a:t>
                      </a:r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(US$100)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2000" b="0" dirty="0" err="1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Yocto</a:t>
                      </a:r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 Project Developer Day (US$129)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Media Mini-Summit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2000" b="0" dirty="0" err="1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GStreamer</a:t>
                      </a:r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  Conference (2</a:t>
                      </a:r>
                      <a:r>
                        <a:rPr kumimoji="1" lang="ja-JP" altLang="en-US" sz="20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日間，</a:t>
                      </a:r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US$100)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2000" b="0" dirty="0" err="1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oVirt</a:t>
                      </a:r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 Workshop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CE</a:t>
                      </a:r>
                      <a:r>
                        <a:rPr kumimoji="1" lang="ja-JP" altLang="en-US" sz="20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 </a:t>
                      </a:r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Workgroup</a:t>
                      </a:r>
                      <a:r>
                        <a:rPr kumimoji="1" lang="ja-JP" altLang="en-US" sz="2000" b="0" baseline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 </a:t>
                      </a:r>
                      <a:r>
                        <a:rPr kumimoji="1" lang="en-US" altLang="ja-JP" sz="2000" b="0" baseline="0" dirty="0" err="1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BoF</a:t>
                      </a:r>
                      <a:r>
                        <a:rPr kumimoji="1" lang="ja-JP" altLang="en-US" sz="2000" b="0" baseline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 </a:t>
                      </a:r>
                      <a:r>
                        <a:rPr kumimoji="1" lang="en-US" altLang="ja-JP" sz="2000" b="0" baseline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Sessions</a:t>
                      </a:r>
                      <a:endParaRPr kumimoji="1" lang="en-US" altLang="ja-JP" sz="2000" b="0" dirty="0" smtClean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Fri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Linux Plumbers Conference (3</a:t>
                      </a:r>
                      <a:r>
                        <a:rPr kumimoji="1" lang="ja-JP" altLang="en-US" sz="20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日間，</a:t>
                      </a:r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US$600)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Media Mini-Summit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altLang="ja-JP" sz="2000" b="0" dirty="0" err="1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GStreamer</a:t>
                      </a:r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  Conference (2</a:t>
                      </a:r>
                      <a:r>
                        <a:rPr kumimoji="1" lang="ja-JP" altLang="en-US" sz="20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日間，</a:t>
                      </a:r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US$100)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9403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会場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64F754-0F77-4017-84B3-E69F1C115EDE}" type="slidenum">
              <a:rPr lang="en-US" altLang="ja-JP" smtClean="0"/>
              <a:pPr>
                <a:defRPr/>
              </a:pPr>
              <a:t>17</a:t>
            </a:fld>
            <a:endParaRPr lang="en-US" altLang="ja-JP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61C11DCB-A4E3-4C84-8FE9-4E49788F80B9}" type="slidenum">
              <a:rPr lang="en-US" altLang="ja-JP" smtClean="0"/>
              <a:pPr>
                <a:defRPr/>
              </a:pPr>
              <a:t>17</a:t>
            </a:fld>
            <a:endParaRPr lang="en-US" altLang="ja-JP"/>
          </a:p>
        </p:txBody>
      </p:sp>
      <p:pic>
        <p:nvPicPr>
          <p:cNvPr id="8" name="図 7" descr="画面の領域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504" y="764704"/>
            <a:ext cx="8928992" cy="57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874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コンテンツ プレースホルダー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88" y="44624"/>
            <a:ext cx="9289032" cy="6966774"/>
          </a:xfr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Keynote</a:t>
            </a:r>
            <a:r>
              <a:rPr lang="ja-JP" altLang="en-US" dirty="0" smtClean="0"/>
              <a:t> 会場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64F754-0F77-4017-84B3-E69F1C115EDE}" type="slidenum">
              <a:rPr lang="en-US" altLang="ja-JP" smtClean="0"/>
              <a:pPr>
                <a:defRPr/>
              </a:pPr>
              <a:t>18</a:t>
            </a:fld>
            <a:endParaRPr lang="en-US" altLang="ja-JP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61C11DCB-A4E3-4C84-8FE9-4E49788F80B9}" type="slidenum">
              <a:rPr lang="en-US" altLang="ja-JP" smtClean="0"/>
              <a:pPr>
                <a:defRPr/>
              </a:pPr>
              <a:t>18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886167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Keynote</a:t>
            </a:r>
            <a:r>
              <a:rPr kumimoji="1" lang="ja-JP" altLang="en-US" dirty="0" smtClean="0"/>
              <a:t> 会場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64F754-0F77-4017-84B3-E69F1C115EDE}" type="slidenum">
              <a:rPr lang="en-US" altLang="ja-JP" smtClean="0"/>
              <a:pPr>
                <a:defRPr/>
              </a:pPr>
              <a:t>19</a:t>
            </a:fld>
            <a:endParaRPr lang="en-US" altLang="ja-JP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61C11DCB-A4E3-4C84-8FE9-4E49788F80B9}" type="slidenum">
              <a:rPr lang="en-US" altLang="ja-JP" smtClean="0"/>
              <a:pPr>
                <a:defRPr/>
              </a:pPr>
              <a:t>19</a:t>
            </a:fld>
            <a:endParaRPr lang="en-US" altLang="ja-JP"/>
          </a:p>
        </p:txBody>
      </p:sp>
      <p:pic>
        <p:nvPicPr>
          <p:cNvPr id="8" name="コンテンツ プレースホルダー 7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528" y="647691"/>
            <a:ext cx="8496944" cy="6372708"/>
          </a:xfrm>
        </p:spPr>
      </p:pic>
    </p:spTree>
    <p:extLst>
      <p:ext uri="{BB962C8B-B14F-4D97-AF65-F5344CB8AC3E}">
        <p14:creationId xmlns:p14="http://schemas.microsoft.com/office/powerpoint/2010/main" val="76911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目次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err="1" smtClean="0"/>
              <a:t>LinuxCon</a:t>
            </a:r>
            <a:r>
              <a:rPr kumimoji="1" lang="en-US" altLang="ja-JP" dirty="0" smtClean="0"/>
              <a:t>/ELCE</a:t>
            </a:r>
            <a:r>
              <a:rPr kumimoji="1" lang="ja-JP" altLang="en-US" dirty="0" smtClean="0"/>
              <a:t> 概要</a:t>
            </a:r>
            <a:endParaRPr kumimoji="1" lang="en-US" altLang="ja-JP" dirty="0" smtClean="0"/>
          </a:p>
          <a:p>
            <a:r>
              <a:rPr lang="en-US" altLang="ja-JP" dirty="0" smtClean="0"/>
              <a:t>Keynote</a:t>
            </a:r>
            <a:r>
              <a:rPr lang="ja-JP" altLang="en-US" dirty="0" smtClean="0"/>
              <a:t> </a:t>
            </a:r>
            <a:r>
              <a:rPr lang="en-US" altLang="ja-JP" dirty="0" smtClean="0"/>
              <a:t>Report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64F754-0F77-4017-84B3-E69F1C115EDE}" type="slidenum">
              <a:rPr lang="en-US" altLang="ja-JP" smtClean="0"/>
              <a:pPr>
                <a:defRPr/>
              </a:pPr>
              <a:t>2</a:t>
            </a:fld>
            <a:endParaRPr lang="en-US" altLang="ja-JP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61C11DCB-A4E3-4C84-8FE9-4E49788F80B9}" type="slidenum">
              <a:rPr lang="en-US" altLang="ja-JP" smtClean="0"/>
              <a:pPr>
                <a:defRPr/>
              </a:pPr>
              <a:t>2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008203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Keynote</a:t>
            </a:r>
            <a:r>
              <a:rPr kumimoji="1" lang="ja-JP" altLang="en-US" dirty="0" smtClean="0"/>
              <a:t> 会場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64F754-0F77-4017-84B3-E69F1C115EDE}" type="slidenum">
              <a:rPr lang="en-US" altLang="ja-JP" smtClean="0"/>
              <a:pPr>
                <a:defRPr/>
              </a:pPr>
              <a:t>20</a:t>
            </a:fld>
            <a:endParaRPr lang="en-US" altLang="ja-JP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61C11DCB-A4E3-4C84-8FE9-4E49788F80B9}" type="slidenum">
              <a:rPr lang="en-US" altLang="ja-JP" smtClean="0"/>
              <a:pPr>
                <a:defRPr/>
              </a:pPr>
              <a:t>20</a:t>
            </a:fld>
            <a:endParaRPr lang="en-US" altLang="ja-JP"/>
          </a:p>
        </p:txBody>
      </p:sp>
      <p:pic>
        <p:nvPicPr>
          <p:cNvPr id="2050" name="Picture 2" descr="http://farm4.staticflickr.com/3954/15339703970_290a00d60d_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5639" y="692695"/>
            <a:ext cx="9387881" cy="6266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676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会場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64F754-0F77-4017-84B3-E69F1C115EDE}" type="slidenum">
              <a:rPr lang="en-US" altLang="ja-JP" smtClean="0"/>
              <a:pPr>
                <a:defRPr/>
              </a:pPr>
              <a:t>21</a:t>
            </a:fld>
            <a:endParaRPr lang="en-US" altLang="ja-JP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61C11DCB-A4E3-4C84-8FE9-4E49788F80B9}" type="slidenum">
              <a:rPr lang="en-US" altLang="ja-JP" smtClean="0"/>
              <a:pPr>
                <a:defRPr/>
              </a:pPr>
              <a:t>21</a:t>
            </a:fld>
            <a:endParaRPr lang="en-US" altLang="ja-JP"/>
          </a:p>
        </p:txBody>
      </p:sp>
      <p:pic>
        <p:nvPicPr>
          <p:cNvPr id="8" name="図 7" descr="画面の領域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504" y="764704"/>
            <a:ext cx="8928992" cy="5719575"/>
          </a:xfrm>
          <a:prstGeom prst="rect">
            <a:avLst/>
          </a:prstGeom>
        </p:spPr>
      </p:pic>
      <p:grpSp>
        <p:nvGrpSpPr>
          <p:cNvPr id="11" name="グループ化 10"/>
          <p:cNvGrpSpPr/>
          <p:nvPr/>
        </p:nvGrpSpPr>
        <p:grpSpPr>
          <a:xfrm>
            <a:off x="200472" y="3759200"/>
            <a:ext cx="5837471" cy="2478112"/>
            <a:chOff x="200472" y="3759200"/>
            <a:chExt cx="5837471" cy="2478112"/>
          </a:xfrm>
        </p:grpSpPr>
        <p:sp>
          <p:nvSpPr>
            <p:cNvPr id="9" name="線吹き出し 1 (枠付き) 8"/>
            <p:cNvSpPr/>
            <p:nvPr/>
          </p:nvSpPr>
          <p:spPr bwMode="auto">
            <a:xfrm>
              <a:off x="200472" y="5301208"/>
              <a:ext cx="3456384" cy="936104"/>
            </a:xfrm>
            <a:prstGeom prst="borderCallout1">
              <a:avLst>
                <a:gd name="adj1" fmla="val -9159"/>
                <a:gd name="adj2" fmla="val 91874"/>
                <a:gd name="adj3" fmla="val -84414"/>
                <a:gd name="adj4" fmla="val 125018"/>
              </a:avLst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ja-JP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ea typeface="HGP創英角ｺﾞｼｯｸUB" pitchFamily="50" charset="-128"/>
                </a:rPr>
                <a:t>Keynote</a:t>
              </a:r>
              <a:r>
                <a:rPr kumimoji="1" lang="ja-JP" alt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ea typeface="HGP創英角ｺﾞｼｯｸUB" pitchFamily="50" charset="-128"/>
                </a:rPr>
                <a:t>会場</a:t>
              </a:r>
              <a:endParaRPr kumimoji="1" lang="en-US" altLang="ja-JP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HGP創英角ｺﾞｼｯｸUB" pitchFamily="50" charset="-128"/>
              </a:endParaRPr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2400" dirty="0">
                  <a:ea typeface="HGP創英角ｺﾞｼｯｸUB" pitchFamily="50" charset="-128"/>
                </a:rPr>
                <a:t>ここ</a:t>
              </a:r>
              <a:r>
                <a:rPr lang="ja-JP" altLang="en-US" sz="2400" dirty="0" smtClean="0">
                  <a:ea typeface="HGP創英角ｺﾞｼｯｸUB" pitchFamily="50" charset="-128"/>
                </a:rPr>
                <a:t>に</a:t>
              </a:r>
              <a:r>
                <a:rPr lang="en-US" altLang="ja-JP" sz="2400" dirty="0" smtClean="0">
                  <a:ea typeface="HGP創英角ｺﾞｼｯｸUB" pitchFamily="50" charset="-128"/>
                </a:rPr>
                <a:t>Max1028</a:t>
              </a:r>
              <a:r>
                <a:rPr lang="ja-JP" altLang="en-US" sz="2400" dirty="0" smtClean="0">
                  <a:ea typeface="HGP創英角ｺﾞｼｯｸUB" pitchFamily="50" charset="-128"/>
                </a:rPr>
                <a:t>人収容</a:t>
              </a:r>
              <a:endParaRPr kumimoji="1" lang="ja-JP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HGP創英角ｺﾞｼｯｸUB" pitchFamily="50" charset="-128"/>
              </a:endParaRPr>
            </a:p>
          </p:txBody>
        </p:sp>
        <p:sp>
          <p:nvSpPr>
            <p:cNvPr id="10" name="フリーフォーム 9"/>
            <p:cNvSpPr/>
            <p:nvPr/>
          </p:nvSpPr>
          <p:spPr bwMode="auto">
            <a:xfrm>
              <a:off x="4586514" y="3759200"/>
              <a:ext cx="1451429" cy="986971"/>
            </a:xfrm>
            <a:custGeom>
              <a:avLst/>
              <a:gdLst>
                <a:gd name="connsiteX0" fmla="*/ 0 w 1451429"/>
                <a:gd name="connsiteY0" fmla="*/ 551543 h 986971"/>
                <a:gd name="connsiteX1" fmla="*/ 101600 w 1451429"/>
                <a:gd name="connsiteY1" fmla="*/ 188686 h 986971"/>
                <a:gd name="connsiteX2" fmla="*/ 841829 w 1451429"/>
                <a:gd name="connsiteY2" fmla="*/ 0 h 986971"/>
                <a:gd name="connsiteX3" fmla="*/ 1451429 w 1451429"/>
                <a:gd name="connsiteY3" fmla="*/ 232229 h 986971"/>
                <a:gd name="connsiteX4" fmla="*/ 1378857 w 1451429"/>
                <a:gd name="connsiteY4" fmla="*/ 827314 h 986971"/>
                <a:gd name="connsiteX5" fmla="*/ 740229 w 1451429"/>
                <a:gd name="connsiteY5" fmla="*/ 986971 h 986971"/>
                <a:gd name="connsiteX6" fmla="*/ 0 w 1451429"/>
                <a:gd name="connsiteY6" fmla="*/ 667657 h 986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1429" h="986971">
                  <a:moveTo>
                    <a:pt x="0" y="551543"/>
                  </a:moveTo>
                  <a:lnTo>
                    <a:pt x="101600" y="188686"/>
                  </a:lnTo>
                  <a:lnTo>
                    <a:pt x="841829" y="0"/>
                  </a:lnTo>
                  <a:lnTo>
                    <a:pt x="1451429" y="232229"/>
                  </a:lnTo>
                  <a:lnTo>
                    <a:pt x="1378857" y="827314"/>
                  </a:lnTo>
                  <a:lnTo>
                    <a:pt x="740229" y="986971"/>
                  </a:lnTo>
                  <a:lnTo>
                    <a:pt x="0" y="667657"/>
                  </a:lnTo>
                </a:path>
              </a:pathLst>
            </a:custGeom>
            <a:solidFill>
              <a:srgbClr val="FFCCFF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HGP創英角ｺﾞｼｯｸUB" pitchFamily="50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7967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64F754-0F77-4017-84B3-E69F1C115EDE}" type="slidenum">
              <a:rPr lang="en-US" altLang="ja-JP" smtClean="0"/>
              <a:pPr>
                <a:defRPr/>
              </a:pPr>
              <a:t>22</a:t>
            </a:fld>
            <a:endParaRPr lang="en-US" altLang="ja-JP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61C11DCB-A4E3-4C84-8FE9-4E49788F80B9}" type="slidenum">
              <a:rPr lang="en-US" altLang="ja-JP" smtClean="0"/>
              <a:pPr>
                <a:defRPr/>
              </a:pPr>
              <a:t>22</a:t>
            </a:fld>
            <a:endParaRPr lang="en-US" altLang="ja-JP"/>
          </a:p>
        </p:txBody>
      </p:sp>
      <p:pic>
        <p:nvPicPr>
          <p:cNvPr id="6146" name="Picture 2" descr="http://farm6.staticflickr.com/5605/15524998811_9915c858c2_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3000" y="3356992"/>
            <a:ext cx="5462457" cy="3646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farm6.staticflickr.com/5600/15339754507_90e1528143_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47600" y="-387424"/>
            <a:ext cx="5892219" cy="3933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farm6.staticflickr.com/5615/15339455809_125dcf87c5_c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91616" y="3235146"/>
            <a:ext cx="5760640" cy="3845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Session</a:t>
            </a:r>
            <a:r>
              <a:rPr kumimoji="1" lang="ja-JP" altLang="en-US" dirty="0" smtClean="0"/>
              <a:t> 会場</a:t>
            </a:r>
            <a:endParaRPr kumimoji="1" lang="ja-JP" altLang="en-US" dirty="0"/>
          </a:p>
        </p:txBody>
      </p:sp>
      <p:pic>
        <p:nvPicPr>
          <p:cNvPr id="6152" name="Picture 8" descr="http://farm4.staticflickr.com/3946/15339450759_865ba47f4d_c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9664" y="-265578"/>
            <a:ext cx="5427071" cy="3622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8390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95300" y="2276871"/>
            <a:ext cx="8915400" cy="3849291"/>
          </a:xfrm>
        </p:spPr>
        <p:txBody>
          <a:bodyPr/>
          <a:lstStyle/>
          <a:p>
            <a:pPr marL="0" indent="0" algn="ctr">
              <a:buNone/>
            </a:pPr>
            <a:r>
              <a:rPr kumimoji="1" lang="en-US" altLang="ja-JP" sz="5400" dirty="0" smtClean="0"/>
              <a:t>Keynote</a:t>
            </a:r>
            <a:r>
              <a:rPr kumimoji="1" lang="ja-JP" altLang="en-US" sz="5400" dirty="0" smtClean="0"/>
              <a:t> </a:t>
            </a:r>
            <a:r>
              <a:rPr kumimoji="1" lang="en-US" altLang="ja-JP" sz="5400" dirty="0" smtClean="0"/>
              <a:t>(</a:t>
            </a:r>
            <a:r>
              <a:rPr kumimoji="1" lang="ja-JP" altLang="en-US" sz="5400" dirty="0" smtClean="0"/>
              <a:t>を 少しだけ・・・</a:t>
            </a:r>
            <a:r>
              <a:rPr kumimoji="1" lang="en-US" altLang="ja-JP" sz="5400" dirty="0" smtClean="0"/>
              <a:t>)</a:t>
            </a:r>
            <a:endParaRPr kumimoji="1" lang="ja-JP" altLang="en-US" sz="54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64F754-0F77-4017-84B3-E69F1C115EDE}" type="slidenum">
              <a:rPr lang="en-US" altLang="ja-JP" smtClean="0"/>
              <a:pPr>
                <a:defRPr/>
              </a:pPr>
              <a:t>23</a:t>
            </a:fld>
            <a:endParaRPr lang="en-US" altLang="ja-JP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61C11DCB-A4E3-4C84-8FE9-4E49788F80B9}" type="slidenum">
              <a:rPr lang="en-US" altLang="ja-JP" smtClean="0"/>
              <a:pPr>
                <a:defRPr/>
              </a:pPr>
              <a:t>23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228557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Keynote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95300" y="764704"/>
            <a:ext cx="8915400" cy="5145088"/>
          </a:xfrm>
        </p:spPr>
        <p:txBody>
          <a:bodyPr/>
          <a:lstStyle/>
          <a:p>
            <a:r>
              <a:rPr lang="en-US" altLang="ja-JP" dirty="0" smtClean="0"/>
              <a:t>Title : The </a:t>
            </a:r>
            <a:r>
              <a:rPr lang="en-US" altLang="ja-JP" dirty="0"/>
              <a:t>state of </a:t>
            </a:r>
            <a:r>
              <a:rPr lang="en-US" altLang="ja-JP" dirty="0" smtClean="0"/>
              <a:t>Linux</a:t>
            </a:r>
          </a:p>
          <a:p>
            <a:r>
              <a:rPr lang="en-US" altLang="ja-JP" dirty="0" smtClean="0"/>
              <a:t>Speaker : Jim </a:t>
            </a:r>
            <a:r>
              <a:rPr lang="en-US" altLang="ja-JP" dirty="0" err="1" smtClean="0"/>
              <a:t>Zemlin</a:t>
            </a:r>
            <a:endParaRPr kumimoji="1" lang="en-US" altLang="ja-JP" dirty="0" smtClean="0"/>
          </a:p>
          <a:p>
            <a:r>
              <a:rPr lang="ja-JP" altLang="en-US" dirty="0"/>
              <a:t>トピック</a:t>
            </a:r>
            <a:endParaRPr lang="en-US" altLang="ja-JP" dirty="0" smtClean="0"/>
          </a:p>
          <a:p>
            <a:pPr lvl="1"/>
            <a:r>
              <a:rPr lang="en-US" altLang="ja-JP" dirty="0" err="1" smtClean="0"/>
              <a:t>Dronecode</a:t>
            </a:r>
            <a:r>
              <a:rPr lang="ja-JP" altLang="en-US" dirty="0" smtClean="0"/>
              <a:t>プロジェクトの発表</a:t>
            </a:r>
            <a:endParaRPr lang="en-US" altLang="ja-JP" dirty="0" smtClean="0"/>
          </a:p>
          <a:p>
            <a:r>
              <a:rPr kumimoji="1" lang="en-US" altLang="ja-JP" dirty="0" err="1" smtClean="0"/>
              <a:t>Dronecode</a:t>
            </a:r>
            <a:r>
              <a:rPr kumimoji="1" lang="ja-JP" altLang="en-US" dirty="0" smtClean="0"/>
              <a:t>プロジェクト</a:t>
            </a:r>
            <a:endParaRPr kumimoji="1" lang="en-US" altLang="ja-JP" dirty="0" smtClean="0"/>
          </a:p>
          <a:p>
            <a:pPr lvl="1"/>
            <a:r>
              <a:rPr lang="en-US" altLang="ja-JP" dirty="0"/>
              <a:t>Collaborative </a:t>
            </a:r>
            <a:r>
              <a:rPr lang="en-US" altLang="ja-JP" dirty="0" smtClean="0"/>
              <a:t>Project</a:t>
            </a:r>
          </a:p>
          <a:p>
            <a:pPr lvl="1"/>
            <a:r>
              <a:rPr kumimoji="1" lang="en-US" altLang="ja-JP" dirty="0" smtClean="0"/>
              <a:t>The</a:t>
            </a:r>
            <a:r>
              <a:rPr kumimoji="1" lang="ja-JP" altLang="en-US" dirty="0" smtClean="0"/>
              <a:t> </a:t>
            </a:r>
            <a:r>
              <a:rPr kumimoji="1" lang="en-US" altLang="ja-JP" dirty="0" smtClean="0"/>
              <a:t>result will be a common, shared open source platform for Unmanned Aerial Vehicles (UAVs)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64F754-0F77-4017-84B3-E69F1C115EDE}" type="slidenum">
              <a:rPr lang="en-US" altLang="ja-JP" smtClean="0"/>
              <a:pPr>
                <a:defRPr/>
              </a:pPr>
              <a:t>24</a:t>
            </a:fld>
            <a:endParaRPr lang="en-US" altLang="ja-JP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61C11DCB-A4E3-4C84-8FE9-4E49788F80B9}" type="slidenum">
              <a:rPr lang="en-US" altLang="ja-JP" smtClean="0"/>
              <a:pPr>
                <a:defRPr/>
              </a:pPr>
              <a:t>24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232985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Keynote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95300" y="764704"/>
            <a:ext cx="8915400" cy="5145088"/>
          </a:xfrm>
        </p:spPr>
        <p:txBody>
          <a:bodyPr/>
          <a:lstStyle/>
          <a:p>
            <a:r>
              <a:rPr lang="en-US" altLang="ja-JP" dirty="0" smtClean="0"/>
              <a:t>Title : The </a:t>
            </a:r>
            <a:r>
              <a:rPr lang="en-US" altLang="ja-JP" dirty="0"/>
              <a:t>state of </a:t>
            </a:r>
            <a:r>
              <a:rPr lang="en-US" altLang="ja-JP" dirty="0" smtClean="0"/>
              <a:t>Linux</a:t>
            </a:r>
          </a:p>
          <a:p>
            <a:r>
              <a:rPr lang="en-US" altLang="ja-JP" dirty="0" smtClean="0"/>
              <a:t>Speaker : Jim </a:t>
            </a:r>
            <a:r>
              <a:rPr lang="en-US" altLang="ja-JP" dirty="0" err="1" smtClean="0"/>
              <a:t>Zemlin</a:t>
            </a:r>
            <a:endParaRPr kumimoji="1" lang="en-US" altLang="ja-JP" dirty="0" smtClean="0"/>
          </a:p>
          <a:p>
            <a:r>
              <a:rPr lang="en-US" altLang="ja-JP" dirty="0" err="1" smtClean="0"/>
              <a:t>Dronecode</a:t>
            </a:r>
            <a:r>
              <a:rPr lang="ja-JP" altLang="en-US" dirty="0" smtClean="0"/>
              <a:t>プロジェクトメンバー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64F754-0F77-4017-84B3-E69F1C115EDE}" type="slidenum">
              <a:rPr lang="en-US" altLang="ja-JP" smtClean="0"/>
              <a:pPr>
                <a:defRPr/>
              </a:pPr>
              <a:t>25</a:t>
            </a:fld>
            <a:endParaRPr lang="en-US" altLang="ja-JP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61C11DCB-A4E3-4C84-8FE9-4E49788F80B9}" type="slidenum">
              <a:rPr lang="en-US" altLang="ja-JP" smtClean="0"/>
              <a:pPr>
                <a:defRPr/>
              </a:pPr>
              <a:t>25</a:t>
            </a:fld>
            <a:endParaRPr lang="en-US" altLang="ja-JP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248" y="2594828"/>
            <a:ext cx="9489504" cy="4263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273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Keynote</a:t>
            </a:r>
            <a:endParaRPr kumimoji="1" lang="ja-JP" altLang="en-US" dirty="0"/>
          </a:p>
        </p:txBody>
      </p:sp>
      <p:pic>
        <p:nvPicPr>
          <p:cNvPr id="6" name="コンテンツ プレースホルダー 5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536" y="692696"/>
            <a:ext cx="8280920" cy="6066674"/>
          </a:xfrm>
        </p:spPr>
      </p:pic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64F754-0F77-4017-84B3-E69F1C115EDE}" type="slidenum">
              <a:rPr lang="en-US" altLang="ja-JP" smtClean="0"/>
              <a:pPr>
                <a:defRPr/>
              </a:pPr>
              <a:t>26</a:t>
            </a:fld>
            <a:endParaRPr lang="en-US" altLang="ja-JP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61C11DCB-A4E3-4C84-8FE9-4E49788F80B9}" type="slidenum">
              <a:rPr lang="en-US" altLang="ja-JP" smtClean="0"/>
              <a:pPr>
                <a:defRPr/>
              </a:pPr>
              <a:t>26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282769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Keynote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64F754-0F77-4017-84B3-E69F1C115EDE}" type="slidenum">
              <a:rPr lang="en-US" altLang="ja-JP" smtClean="0"/>
              <a:pPr>
                <a:defRPr/>
              </a:pPr>
              <a:t>27</a:t>
            </a:fld>
            <a:endParaRPr lang="en-US" altLang="ja-JP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61C11DCB-A4E3-4C84-8FE9-4E49788F80B9}" type="slidenum">
              <a:rPr lang="en-US" altLang="ja-JP" smtClean="0"/>
              <a:pPr>
                <a:defRPr/>
              </a:pPr>
              <a:t>27</a:t>
            </a:fld>
            <a:endParaRPr lang="en-US" altLang="ja-JP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016" y="681794"/>
            <a:ext cx="8079432" cy="6059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486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6" name="コンテンツ プレースホルダー 5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155" y="188640"/>
            <a:ext cx="8804333" cy="6603250"/>
          </a:xfrm>
        </p:spPr>
      </p:pic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64F754-0F77-4017-84B3-E69F1C115EDE}" type="slidenum">
              <a:rPr lang="en-US" altLang="ja-JP" smtClean="0"/>
              <a:pPr>
                <a:defRPr/>
              </a:pPr>
              <a:t>28</a:t>
            </a:fld>
            <a:endParaRPr lang="en-US" altLang="ja-JP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61C11DCB-A4E3-4C84-8FE9-4E49788F80B9}" type="slidenum">
              <a:rPr lang="en-US" altLang="ja-JP" smtClean="0"/>
              <a:pPr>
                <a:defRPr/>
              </a:pPr>
              <a:t>28</a:t>
            </a:fld>
            <a:endParaRPr lang="en-US" altLang="ja-JP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3110984" y="232772"/>
            <a:ext cx="3570208" cy="110799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ja-JP" altLang="en-US" sz="6600" dirty="0" smtClean="0"/>
              <a:t>会場満員</a:t>
            </a:r>
            <a:endParaRPr kumimoji="1" lang="ja-JP" altLang="en-US" sz="6600" dirty="0"/>
          </a:p>
        </p:txBody>
      </p:sp>
    </p:spTree>
    <p:extLst>
      <p:ext uri="{BB962C8B-B14F-4D97-AF65-F5344CB8AC3E}">
        <p14:creationId xmlns:p14="http://schemas.microsoft.com/office/powerpoint/2010/main" val="3917112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Keynote</a:t>
            </a:r>
            <a:r>
              <a:rPr kumimoji="1" lang="ja-JP" altLang="en-US" dirty="0" smtClean="0"/>
              <a:t> </a:t>
            </a:r>
            <a:r>
              <a:rPr kumimoji="1" lang="en-US" altLang="ja-JP" dirty="0" smtClean="0"/>
              <a:t>(Linus</a:t>
            </a:r>
            <a:r>
              <a:rPr kumimoji="1" lang="ja-JP" altLang="en-US" dirty="0" err="1" smtClean="0"/>
              <a:t>さんの</a:t>
            </a:r>
            <a:r>
              <a:rPr kumimoji="1" lang="ja-JP" altLang="en-US" dirty="0" smtClean="0"/>
              <a:t>言葉</a:t>
            </a:r>
            <a:r>
              <a:rPr kumimoji="1" lang="en-US" altLang="ja-JP" dirty="0" smtClean="0"/>
              <a:t>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95300" y="836712"/>
            <a:ext cx="8915400" cy="5544615"/>
          </a:xfrm>
        </p:spPr>
        <p:txBody>
          <a:bodyPr>
            <a:normAutofit fontScale="92500"/>
          </a:bodyPr>
          <a:lstStyle/>
          <a:p>
            <a:r>
              <a:rPr kumimoji="1" lang="en-US" altLang="ja-JP" dirty="0" smtClean="0"/>
              <a:t>Linux</a:t>
            </a:r>
            <a:r>
              <a:rPr kumimoji="1" lang="ja-JP" altLang="en-US" dirty="0" smtClean="0"/>
              <a:t>を開発して</a:t>
            </a:r>
            <a:r>
              <a:rPr kumimoji="1" lang="en-US" altLang="ja-JP" dirty="0" smtClean="0"/>
              <a:t>23</a:t>
            </a:r>
            <a:r>
              <a:rPr kumimoji="1" lang="ja-JP" altLang="en-US" dirty="0" smtClean="0"/>
              <a:t>年</a:t>
            </a:r>
            <a:r>
              <a:rPr lang="ja-JP" altLang="en-US" dirty="0" smtClean="0"/>
              <a:t>，自分がしてきた技術的</a:t>
            </a:r>
            <a:r>
              <a:rPr kumimoji="1" lang="ja-JP" altLang="en-US" dirty="0" smtClean="0"/>
              <a:t>判断で後悔したことはない</a:t>
            </a:r>
            <a:endParaRPr kumimoji="1" lang="en-US" altLang="ja-JP" dirty="0" smtClean="0"/>
          </a:p>
          <a:p>
            <a:pPr marL="363538" indent="-363538">
              <a:buNone/>
            </a:pPr>
            <a:r>
              <a:rPr lang="en-US" altLang="ja-JP" dirty="0" smtClean="0"/>
              <a:t>	</a:t>
            </a:r>
            <a:r>
              <a:rPr lang="ja-JP" altLang="en-US" dirty="0" smtClean="0"/>
              <a:t>⇒ それらが完全に間違っていたとしても，技術的な問題はあとから直せるから</a:t>
            </a:r>
            <a:endParaRPr lang="en-US" altLang="ja-JP" dirty="0" smtClean="0"/>
          </a:p>
          <a:p>
            <a:r>
              <a:rPr kumimoji="1" lang="en-US" altLang="ja-JP" dirty="0" smtClean="0"/>
              <a:t>Q</a:t>
            </a:r>
            <a:r>
              <a:rPr kumimoji="1" lang="ja-JP" altLang="en-US" dirty="0" smtClean="0"/>
              <a:t>：</a:t>
            </a:r>
            <a:r>
              <a:rPr kumimoji="1" lang="en-US" altLang="ja-JP" dirty="0" smtClean="0"/>
              <a:t>23</a:t>
            </a:r>
            <a:r>
              <a:rPr kumimoji="1" lang="ja-JP" altLang="en-US" dirty="0" smtClean="0"/>
              <a:t>年間で，何か決定事項を変更するとしたら？</a:t>
            </a:r>
            <a:endParaRPr lang="en-US" altLang="ja-JP" dirty="0" smtClean="0"/>
          </a:p>
          <a:p>
            <a:pPr marL="352425" indent="-352425">
              <a:buNone/>
            </a:pPr>
            <a:r>
              <a:rPr kumimoji="1" lang="en-US" altLang="ja-JP" dirty="0" smtClean="0"/>
              <a:t>	A</a:t>
            </a:r>
            <a:r>
              <a:rPr kumimoji="1" lang="ja-JP" altLang="en-US" dirty="0" smtClean="0"/>
              <a:t>：何か</a:t>
            </a:r>
            <a:r>
              <a:rPr kumimoji="1" lang="en-US" altLang="ja-JP" dirty="0" smtClean="0"/>
              <a:t>1</a:t>
            </a:r>
            <a:r>
              <a:rPr kumimoji="1" lang="ja-JP" altLang="en-US" dirty="0" err="1" smtClean="0"/>
              <a:t>つの</a:t>
            </a:r>
            <a:r>
              <a:rPr kumimoji="1" lang="ja-JP" altLang="en-US" dirty="0" smtClean="0"/>
              <a:t>決定が重要だということはない</a:t>
            </a:r>
            <a:endParaRPr kumimoji="1" lang="en-US" altLang="ja-JP" dirty="0" smtClean="0"/>
          </a:p>
          <a:p>
            <a:r>
              <a:rPr lang="en-US" altLang="ja-JP" dirty="0" smtClean="0"/>
              <a:t>Q</a:t>
            </a:r>
            <a:r>
              <a:rPr lang="ja-JP" altLang="en-US" dirty="0" smtClean="0"/>
              <a:t>：次の</a:t>
            </a:r>
            <a:r>
              <a:rPr lang="en-US" altLang="ja-JP" dirty="0" smtClean="0"/>
              <a:t>Linus</a:t>
            </a:r>
            <a:r>
              <a:rPr lang="ja-JP" altLang="en-US" dirty="0" smtClean="0"/>
              <a:t>になりたいと思う学生に送る言葉は？</a:t>
            </a:r>
            <a:endParaRPr lang="en-US" altLang="ja-JP" dirty="0" smtClean="0"/>
          </a:p>
          <a:p>
            <a:pPr marL="352425" indent="-352425">
              <a:buNone/>
            </a:pPr>
            <a:r>
              <a:rPr kumimoji="1" lang="en-US" altLang="ja-JP" dirty="0"/>
              <a:t>	</a:t>
            </a:r>
            <a:r>
              <a:rPr kumimoji="1" lang="en-US" altLang="ja-JP" dirty="0" smtClean="0"/>
              <a:t>A</a:t>
            </a:r>
            <a:r>
              <a:rPr kumimoji="1" lang="ja-JP" altLang="en-US" dirty="0" smtClean="0"/>
              <a:t>：情熱をもてる何かを見つけ，</a:t>
            </a:r>
            <a:r>
              <a:rPr kumimoji="1" lang="en-US" altLang="ja-JP" dirty="0" smtClean="0"/>
              <a:t>Just Do It</a:t>
            </a:r>
            <a:r>
              <a:rPr kumimoji="1" lang="ja-JP" altLang="en-US" dirty="0" err="1" smtClean="0"/>
              <a:t>．</a:t>
            </a:r>
            <a:endParaRPr kumimoji="1" lang="en-US" altLang="ja-JP" dirty="0" smtClean="0"/>
          </a:p>
          <a:p>
            <a:pPr marL="352425" indent="-352425">
              <a:buNone/>
            </a:pPr>
            <a:endParaRPr kumimoji="1" lang="en-US" altLang="ja-JP" dirty="0" smtClean="0"/>
          </a:p>
          <a:p>
            <a:pPr marL="352425" indent="-352425">
              <a:buNone/>
            </a:pPr>
            <a:r>
              <a:rPr lang="en-US" altLang="ja-JP" sz="2200" dirty="0">
                <a:hlinkClick r:id="rId2"/>
              </a:rPr>
              <a:t>https://www.youtube.com/watch?feature=player_embedded&amp;v=8EUuaY6rh4o&amp;list=UUfX55Sx5hEFjoC3cNs6mCUQ</a:t>
            </a:r>
            <a:endParaRPr kumimoji="1" lang="en-US" altLang="ja-JP" sz="2200" dirty="0"/>
          </a:p>
          <a:p>
            <a:endParaRPr kumimoji="1"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64F754-0F77-4017-84B3-E69F1C115EDE}" type="slidenum">
              <a:rPr lang="en-US" altLang="ja-JP" smtClean="0"/>
              <a:pPr>
                <a:defRPr/>
              </a:pPr>
              <a:t>29</a:t>
            </a:fld>
            <a:endParaRPr lang="en-US" altLang="ja-JP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61C11DCB-A4E3-4C84-8FE9-4E49788F80B9}" type="slidenum">
              <a:rPr lang="en-US" altLang="ja-JP" smtClean="0"/>
              <a:pPr>
                <a:defRPr/>
              </a:pPr>
              <a:t>29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220926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err="1" smtClean="0"/>
              <a:t>LinuxCon</a:t>
            </a:r>
            <a:r>
              <a:rPr kumimoji="1" lang="en-US" altLang="ja-JP" dirty="0" smtClean="0"/>
              <a:t> Europe</a:t>
            </a:r>
            <a:r>
              <a:rPr kumimoji="1" lang="ja-JP" altLang="en-US" dirty="0" smtClean="0"/>
              <a:t> </a:t>
            </a:r>
            <a:r>
              <a:rPr kumimoji="1" lang="en-US" altLang="ja-JP" dirty="0" smtClean="0"/>
              <a:t>/</a:t>
            </a:r>
            <a:r>
              <a:rPr kumimoji="1" lang="ja-JP" altLang="en-US" dirty="0" smtClean="0"/>
              <a:t> </a:t>
            </a:r>
            <a:r>
              <a:rPr kumimoji="1" lang="en-US" altLang="ja-JP" dirty="0" smtClean="0"/>
              <a:t>ELCE</a:t>
            </a:r>
            <a:r>
              <a:rPr kumimoji="1" lang="ja-JP" altLang="en-US" dirty="0" smtClean="0"/>
              <a:t> 概要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95300" y="876200"/>
            <a:ext cx="8915400" cy="5505128"/>
          </a:xfrm>
        </p:spPr>
        <p:txBody>
          <a:bodyPr/>
          <a:lstStyle/>
          <a:p>
            <a:r>
              <a:rPr kumimoji="1" lang="en-US" altLang="ja-JP" dirty="0" err="1" smtClean="0"/>
              <a:t>LinuxCon</a:t>
            </a:r>
            <a:r>
              <a:rPr kumimoji="1" lang="en-US" altLang="ja-JP" dirty="0" smtClean="0"/>
              <a:t> Europe / Cloud Open / Embedded Linux Conference Europe</a:t>
            </a:r>
          </a:p>
          <a:p>
            <a:pPr marL="357188" indent="-357188">
              <a:buNone/>
            </a:pPr>
            <a:r>
              <a:rPr lang="en-US" altLang="ja-JP" dirty="0" smtClean="0"/>
              <a:t>	3</a:t>
            </a:r>
            <a:r>
              <a:rPr lang="ja-JP" altLang="en-US" dirty="0" err="1" smtClean="0"/>
              <a:t>つの</a:t>
            </a:r>
            <a:r>
              <a:rPr lang="en-US" altLang="ja-JP" dirty="0" smtClean="0"/>
              <a:t>Conference</a:t>
            </a:r>
            <a:r>
              <a:rPr lang="ja-JP" altLang="en-US" dirty="0" smtClean="0"/>
              <a:t>が共催</a:t>
            </a:r>
            <a:endParaRPr kumimoji="1" lang="en-US" altLang="ja-JP" dirty="0" smtClean="0"/>
          </a:p>
          <a:p>
            <a:r>
              <a:rPr kumimoji="1" lang="ja-JP" altLang="en-US" dirty="0" smtClean="0"/>
              <a:t>場所：</a:t>
            </a:r>
            <a:r>
              <a:rPr kumimoji="1" lang="en-US" altLang="ja-JP" dirty="0" smtClean="0"/>
              <a:t>Congress Centre Dusseldorf</a:t>
            </a:r>
          </a:p>
          <a:p>
            <a:r>
              <a:rPr lang="ja-JP" altLang="en-US" dirty="0" smtClean="0"/>
              <a:t>期間：</a:t>
            </a:r>
            <a:r>
              <a:rPr lang="en-US" altLang="ja-JP" dirty="0" smtClean="0"/>
              <a:t>2014/10/13</a:t>
            </a:r>
            <a:r>
              <a:rPr lang="ja-JP" altLang="en-US" dirty="0" smtClean="0"/>
              <a:t>～</a:t>
            </a:r>
            <a:r>
              <a:rPr lang="en-US" altLang="ja-JP" dirty="0" smtClean="0"/>
              <a:t>15</a:t>
            </a:r>
            <a:r>
              <a:rPr lang="ja-JP" altLang="en-US" dirty="0" smtClean="0"/>
              <a:t> の </a:t>
            </a:r>
            <a:r>
              <a:rPr lang="en-US" altLang="ja-JP" dirty="0" smtClean="0"/>
              <a:t>3</a:t>
            </a:r>
            <a:r>
              <a:rPr lang="ja-JP" altLang="en-US" dirty="0" smtClean="0"/>
              <a:t>日間</a:t>
            </a:r>
            <a:endParaRPr lang="en-US" altLang="ja-JP" dirty="0" smtClean="0"/>
          </a:p>
          <a:p>
            <a:r>
              <a:rPr lang="ja-JP" altLang="en-US" dirty="0" smtClean="0"/>
              <a:t>参加者</a:t>
            </a:r>
            <a:r>
              <a:rPr lang="en-US" altLang="ja-JP" dirty="0" smtClean="0"/>
              <a:t>(</a:t>
            </a:r>
            <a:r>
              <a:rPr lang="ja-JP" altLang="en-US" dirty="0" smtClean="0"/>
              <a:t>登録者</a:t>
            </a:r>
            <a:r>
              <a:rPr lang="en-US" altLang="ja-JP" dirty="0" smtClean="0"/>
              <a:t>)</a:t>
            </a:r>
            <a:r>
              <a:rPr lang="ja-JP" altLang="en-US" dirty="0" smtClean="0"/>
              <a:t>：</a:t>
            </a:r>
            <a:r>
              <a:rPr lang="en-US" altLang="ja-JP" sz="3600" dirty="0" smtClean="0">
                <a:solidFill>
                  <a:srgbClr val="FF0000"/>
                </a:solidFill>
              </a:rPr>
              <a:t>2000</a:t>
            </a:r>
            <a:r>
              <a:rPr lang="ja-JP" altLang="en-US" dirty="0" smtClean="0"/>
              <a:t>人 </a:t>
            </a:r>
            <a:r>
              <a:rPr lang="en-US" altLang="ja-JP" dirty="0" smtClean="0"/>
              <a:t>(ELCE</a:t>
            </a:r>
            <a:r>
              <a:rPr lang="ja-JP" altLang="en-US" dirty="0" smtClean="0"/>
              <a:t>で</a:t>
            </a:r>
            <a:r>
              <a:rPr lang="en-US" altLang="ja-JP" dirty="0" smtClean="0"/>
              <a:t>600</a:t>
            </a:r>
            <a:r>
              <a:rPr lang="ja-JP" altLang="en-US" dirty="0" smtClean="0"/>
              <a:t>人</a:t>
            </a:r>
            <a:r>
              <a:rPr lang="en-US" altLang="ja-JP" dirty="0" smtClean="0"/>
              <a:t>)</a:t>
            </a:r>
          </a:p>
          <a:p>
            <a:pPr lvl="1"/>
            <a:r>
              <a:rPr lang="ja-JP" altLang="en-US" dirty="0" smtClean="0"/>
              <a:t>登録者多数のため，レジストレーションを締切った，とのこと</a:t>
            </a:r>
            <a:endParaRPr lang="en-US" altLang="ja-JP" dirty="0" smtClean="0"/>
          </a:p>
          <a:p>
            <a:r>
              <a:rPr lang="en-US" altLang="ja-JP" dirty="0" smtClean="0"/>
              <a:t>Co-Located</a:t>
            </a:r>
            <a:r>
              <a:rPr lang="ja-JP" altLang="en-US" dirty="0" smtClean="0"/>
              <a:t> </a:t>
            </a:r>
            <a:r>
              <a:rPr lang="en-US" altLang="ja-JP" dirty="0" smtClean="0"/>
              <a:t>Events</a:t>
            </a:r>
            <a:r>
              <a:rPr lang="ja-JP" altLang="en-US" dirty="0" smtClean="0"/>
              <a:t> も多数あり</a:t>
            </a:r>
            <a:endParaRPr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64F754-0F77-4017-84B3-E69F1C115EDE}" type="slidenum">
              <a:rPr lang="en-US" altLang="ja-JP" smtClean="0"/>
              <a:pPr>
                <a:defRPr/>
              </a:pPr>
              <a:t>3</a:t>
            </a:fld>
            <a:endParaRPr lang="en-US" altLang="ja-JP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61C11DCB-A4E3-4C84-8FE9-4E49788F80B9}" type="slidenum">
              <a:rPr lang="en-US" altLang="ja-JP" smtClean="0"/>
              <a:pPr>
                <a:defRPr/>
              </a:pPr>
              <a:t>3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579921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Keynote</a:t>
            </a:r>
            <a:r>
              <a:rPr kumimoji="1" lang="ja-JP" altLang="en-US" dirty="0" smtClean="0"/>
              <a:t> 他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00472" y="836712"/>
            <a:ext cx="9505056" cy="5616624"/>
          </a:xfrm>
        </p:spPr>
        <p:txBody>
          <a:bodyPr>
            <a:normAutofit fontScale="70000" lnSpcReduction="20000"/>
          </a:bodyPr>
          <a:lstStyle/>
          <a:p>
            <a:r>
              <a:rPr lang="en-US" altLang="ja-JP" dirty="0" smtClean="0"/>
              <a:t>How </a:t>
            </a:r>
            <a:r>
              <a:rPr lang="en-US" altLang="ja-JP" dirty="0"/>
              <a:t>Open Source Communities are Improving the Health of the Poor - </a:t>
            </a:r>
            <a:r>
              <a:rPr lang="en-US" altLang="ja-JP" dirty="0">
                <a:solidFill>
                  <a:srgbClr val="0070C0"/>
                </a:solidFill>
              </a:rPr>
              <a:t>Paul </a:t>
            </a:r>
            <a:r>
              <a:rPr lang="en-US" altLang="ja-JP" dirty="0" err="1">
                <a:solidFill>
                  <a:srgbClr val="0070C0"/>
                </a:solidFill>
              </a:rPr>
              <a:t>Biondich</a:t>
            </a:r>
            <a:r>
              <a:rPr lang="en-US" altLang="ja-JP" dirty="0">
                <a:solidFill>
                  <a:srgbClr val="0070C0"/>
                </a:solidFill>
              </a:rPr>
              <a:t>, Founder and President of </a:t>
            </a:r>
            <a:r>
              <a:rPr lang="en-US" altLang="ja-JP" dirty="0" err="1" smtClean="0">
                <a:solidFill>
                  <a:srgbClr val="0070C0"/>
                </a:solidFill>
              </a:rPr>
              <a:t>OpenMRS</a:t>
            </a:r>
            <a:endParaRPr lang="en-US" altLang="ja-JP" dirty="0" smtClean="0">
              <a:solidFill>
                <a:srgbClr val="0070C0"/>
              </a:solidFill>
            </a:endParaRPr>
          </a:p>
          <a:p>
            <a:pPr lvl="7"/>
            <a:endParaRPr lang="en-US" altLang="ja-JP" dirty="0">
              <a:solidFill>
                <a:srgbClr val="0070C0"/>
              </a:solidFill>
            </a:endParaRPr>
          </a:p>
          <a:p>
            <a:r>
              <a:rPr lang="en-US" altLang="ja-JP" dirty="0"/>
              <a:t>Building Blocks of AWS - </a:t>
            </a:r>
            <a:r>
              <a:rPr lang="en-US" altLang="ja-JP" dirty="0">
                <a:solidFill>
                  <a:srgbClr val="0070C0"/>
                </a:solidFill>
              </a:rPr>
              <a:t>Chris </a:t>
            </a:r>
            <a:r>
              <a:rPr lang="en-US" altLang="ja-JP" dirty="0" err="1">
                <a:solidFill>
                  <a:srgbClr val="0070C0"/>
                </a:solidFill>
              </a:rPr>
              <a:t>Schlaeger</a:t>
            </a:r>
            <a:r>
              <a:rPr lang="en-US" altLang="ja-JP" dirty="0">
                <a:solidFill>
                  <a:srgbClr val="0070C0"/>
                </a:solidFill>
              </a:rPr>
              <a:t>, Managing Director at Amazon Development </a:t>
            </a:r>
            <a:r>
              <a:rPr lang="en-US" altLang="ja-JP" dirty="0" smtClean="0">
                <a:solidFill>
                  <a:srgbClr val="0070C0"/>
                </a:solidFill>
              </a:rPr>
              <a:t>Center</a:t>
            </a:r>
          </a:p>
          <a:p>
            <a:pPr lvl="7"/>
            <a:endParaRPr lang="en-US" altLang="ja-JP" dirty="0">
              <a:solidFill>
                <a:srgbClr val="0070C0"/>
              </a:solidFill>
            </a:endParaRPr>
          </a:p>
          <a:p>
            <a:r>
              <a:rPr lang="en-US" altLang="ja-JP" dirty="0"/>
              <a:t>Building Exponential Communities - </a:t>
            </a:r>
            <a:r>
              <a:rPr lang="en-US" altLang="ja-JP" dirty="0" err="1">
                <a:solidFill>
                  <a:srgbClr val="0070C0"/>
                </a:solidFill>
              </a:rPr>
              <a:t>Jono</a:t>
            </a:r>
            <a:r>
              <a:rPr lang="en-US" altLang="ja-JP" dirty="0">
                <a:solidFill>
                  <a:srgbClr val="0070C0"/>
                </a:solidFill>
              </a:rPr>
              <a:t> Bacon, Senior Director of Community at </a:t>
            </a:r>
            <a:r>
              <a:rPr lang="en-US" altLang="ja-JP" dirty="0" smtClean="0">
                <a:solidFill>
                  <a:srgbClr val="0070C0"/>
                </a:solidFill>
              </a:rPr>
              <a:t>XPRIZE</a:t>
            </a:r>
          </a:p>
          <a:p>
            <a:pPr lvl="7"/>
            <a:endParaRPr lang="en-US" altLang="ja-JP" dirty="0">
              <a:solidFill>
                <a:srgbClr val="0070C0"/>
              </a:solidFill>
            </a:endParaRPr>
          </a:p>
          <a:p>
            <a:r>
              <a:rPr lang="en-US" altLang="ja-JP" dirty="0"/>
              <a:t>The Service Enabling Wireless Network - </a:t>
            </a:r>
            <a:r>
              <a:rPr lang="en-US" altLang="ja-JP" dirty="0">
                <a:solidFill>
                  <a:srgbClr val="0070C0"/>
                </a:solidFill>
              </a:rPr>
              <a:t>Anthony C. K. Soong, Chief Scientist for Wireless Research and Standards at Huawei Technologies Co. Ltd</a:t>
            </a:r>
            <a:r>
              <a:rPr lang="en-US" altLang="ja-JP" dirty="0" smtClean="0">
                <a:solidFill>
                  <a:srgbClr val="0070C0"/>
                </a:solidFill>
              </a:rPr>
              <a:t>,</a:t>
            </a:r>
          </a:p>
          <a:p>
            <a:pPr lvl="7"/>
            <a:endParaRPr lang="en-US" altLang="ja-JP" dirty="0">
              <a:solidFill>
                <a:srgbClr val="0070C0"/>
              </a:solidFill>
            </a:endParaRPr>
          </a:p>
          <a:p>
            <a:r>
              <a:rPr lang="en-US" altLang="ja-JP" dirty="0" err="1" smtClean="0"/>
              <a:t>Qubes</a:t>
            </a:r>
            <a:r>
              <a:rPr lang="en-US" altLang="ja-JP" dirty="0" smtClean="0"/>
              <a:t> </a:t>
            </a:r>
            <a:r>
              <a:rPr lang="en-US" altLang="ja-JP" dirty="0"/>
              <a:t>OS - Joanna </a:t>
            </a:r>
            <a:r>
              <a:rPr lang="en-US" altLang="ja-JP" dirty="0" err="1"/>
              <a:t>Rutkowska</a:t>
            </a:r>
            <a:r>
              <a:rPr lang="en-US" altLang="ja-JP" dirty="0"/>
              <a:t>, </a:t>
            </a:r>
            <a:r>
              <a:rPr lang="en-US" altLang="ja-JP" dirty="0">
                <a:solidFill>
                  <a:srgbClr val="0070C0"/>
                </a:solidFill>
              </a:rPr>
              <a:t>Founder and CEO of Invisible Things </a:t>
            </a:r>
            <a:r>
              <a:rPr lang="en-US" altLang="ja-JP" dirty="0" smtClean="0">
                <a:solidFill>
                  <a:srgbClr val="0070C0"/>
                </a:solidFill>
              </a:rPr>
              <a:t>Lab</a:t>
            </a:r>
          </a:p>
          <a:p>
            <a:pPr lvl="7"/>
            <a:endParaRPr lang="en-US" altLang="ja-JP" dirty="0">
              <a:solidFill>
                <a:srgbClr val="0070C0"/>
              </a:solidFill>
            </a:endParaRPr>
          </a:p>
          <a:p>
            <a:r>
              <a:rPr lang="en-US" altLang="ja-JP" dirty="0" smtClean="0"/>
              <a:t>Alien </a:t>
            </a:r>
            <a:r>
              <a:rPr lang="en-US" altLang="ja-JP" dirty="0"/>
              <a:t>Life Forms: Communities, Enterprises and All the Rest - </a:t>
            </a:r>
            <a:r>
              <a:rPr lang="en-US" altLang="ja-JP" dirty="0">
                <a:solidFill>
                  <a:srgbClr val="0070C0"/>
                </a:solidFill>
              </a:rPr>
              <a:t>Olaf </a:t>
            </a:r>
            <a:r>
              <a:rPr lang="en-US" altLang="ja-JP" dirty="0" err="1">
                <a:solidFill>
                  <a:srgbClr val="0070C0"/>
                </a:solidFill>
              </a:rPr>
              <a:t>Kirch</a:t>
            </a:r>
            <a:r>
              <a:rPr lang="en-US" altLang="ja-JP" dirty="0">
                <a:solidFill>
                  <a:srgbClr val="0070C0"/>
                </a:solidFill>
              </a:rPr>
              <a:t>, Director SUSE Linux </a:t>
            </a:r>
            <a:r>
              <a:rPr lang="en-US" altLang="ja-JP" dirty="0" smtClean="0">
                <a:solidFill>
                  <a:srgbClr val="0070C0"/>
                </a:solidFill>
              </a:rPr>
              <a:t>Enterprise</a:t>
            </a:r>
            <a:endParaRPr lang="en-US" altLang="ja-JP" dirty="0">
              <a:solidFill>
                <a:srgbClr val="0070C0"/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64F754-0F77-4017-84B3-E69F1C115EDE}" type="slidenum">
              <a:rPr lang="en-US" altLang="ja-JP" smtClean="0"/>
              <a:pPr>
                <a:defRPr/>
              </a:pPr>
              <a:t>30</a:t>
            </a:fld>
            <a:endParaRPr lang="en-US" altLang="ja-JP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61C11DCB-A4E3-4C84-8FE9-4E49788F80B9}" type="slidenum">
              <a:rPr lang="en-US" altLang="ja-JP" smtClean="0"/>
              <a:pPr>
                <a:defRPr/>
              </a:pPr>
              <a:t>30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748846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64F754-0F77-4017-84B3-E69F1C115EDE}" type="slidenum">
              <a:rPr lang="en-US" altLang="ja-JP" smtClean="0"/>
              <a:pPr>
                <a:defRPr/>
              </a:pPr>
              <a:t>31</a:t>
            </a:fld>
            <a:endParaRPr lang="en-US" altLang="ja-JP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61C11DCB-A4E3-4C84-8FE9-4E49788F80B9}" type="slidenum">
              <a:rPr lang="en-US" altLang="ja-JP" smtClean="0"/>
              <a:pPr>
                <a:defRPr/>
              </a:pPr>
              <a:t>31</a:t>
            </a:fld>
            <a:endParaRPr lang="en-US" altLang="ja-JP"/>
          </a:p>
        </p:txBody>
      </p:sp>
      <p:pic>
        <p:nvPicPr>
          <p:cNvPr id="7" name="図 6" descr="画面の領域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84784"/>
            <a:ext cx="9958361" cy="5373216"/>
          </a:xfrm>
          <a:prstGeom prst="rect">
            <a:avLst/>
          </a:prstGeom>
        </p:spPr>
      </p:pic>
      <p:sp>
        <p:nvSpPr>
          <p:cNvPr id="9" name="テキスト ボックス 8"/>
          <p:cNvSpPr txBox="1"/>
          <p:nvPr/>
        </p:nvSpPr>
        <p:spPr>
          <a:xfrm>
            <a:off x="2000672" y="692696"/>
            <a:ext cx="591219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 smtClean="0"/>
              <a:t>私の</a:t>
            </a:r>
            <a:r>
              <a:rPr kumimoji="1" lang="en-US" altLang="ja-JP" sz="4400" dirty="0" err="1" smtClean="0"/>
              <a:t>BoF</a:t>
            </a:r>
            <a:r>
              <a:rPr kumimoji="1" lang="ja-JP" altLang="en-US" sz="4400" dirty="0" smtClean="0"/>
              <a:t> </a:t>
            </a:r>
            <a:r>
              <a:rPr kumimoji="1" lang="en-US" altLang="ja-JP" sz="4400" dirty="0" smtClean="0"/>
              <a:t>Session</a:t>
            </a:r>
            <a:r>
              <a:rPr kumimoji="1" lang="ja-JP" altLang="en-US" sz="4400" dirty="0" smtClean="0"/>
              <a:t>・・・</a:t>
            </a:r>
            <a:endParaRPr kumimoji="1" lang="ja-JP" altLang="en-US" sz="4400" dirty="0"/>
          </a:p>
        </p:txBody>
      </p:sp>
      <p:sp>
        <p:nvSpPr>
          <p:cNvPr id="3" name="角丸四角形 2"/>
          <p:cNvSpPr/>
          <p:nvPr/>
        </p:nvSpPr>
        <p:spPr bwMode="auto">
          <a:xfrm>
            <a:off x="8337376" y="6093296"/>
            <a:ext cx="936104" cy="692696"/>
          </a:xfrm>
          <a:prstGeom prst="roundRect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ea typeface="HGP創英角ｺﾞｼｯｸUB" pitchFamily="50" charset="-128"/>
            </a:endParaRPr>
          </a:p>
        </p:txBody>
      </p:sp>
      <p:grpSp>
        <p:nvGrpSpPr>
          <p:cNvPr id="10" name="グループ化 9"/>
          <p:cNvGrpSpPr/>
          <p:nvPr/>
        </p:nvGrpSpPr>
        <p:grpSpPr>
          <a:xfrm>
            <a:off x="560512" y="1628800"/>
            <a:ext cx="8773995" cy="5107766"/>
            <a:chOff x="560512" y="1628800"/>
            <a:chExt cx="8773995" cy="5107766"/>
          </a:xfrm>
        </p:grpSpPr>
        <p:pic>
          <p:nvPicPr>
            <p:cNvPr id="6" name="図 5" descr="画面の領域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0512" y="1628800"/>
              <a:ext cx="6840760" cy="5107766"/>
            </a:xfrm>
            <a:prstGeom prst="rect">
              <a:avLst/>
            </a:prstGeom>
          </p:spPr>
        </p:pic>
        <p:sp>
          <p:nvSpPr>
            <p:cNvPr id="8" name="右カーブ矢印 7"/>
            <p:cNvSpPr/>
            <p:nvPr/>
          </p:nvSpPr>
          <p:spPr bwMode="auto">
            <a:xfrm rot="7897727">
              <a:off x="7898240" y="4148611"/>
              <a:ext cx="972249" cy="1900285"/>
            </a:xfrm>
            <a:prstGeom prst="curvedRightArrow">
              <a:avLst>
                <a:gd name="adj1" fmla="val 25000"/>
                <a:gd name="adj2" fmla="val 50000"/>
                <a:gd name="adj3" fmla="val 61282"/>
              </a:avLst>
            </a:prstGeom>
            <a:solidFill>
              <a:srgbClr val="FFFF00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HGP創英角ｺﾞｼｯｸUB" pitchFamily="50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222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dirty="0" smtClean="0"/>
              <a:t>「</a:t>
            </a:r>
            <a:r>
              <a:rPr kumimoji="1" lang="en-US" altLang="ja-JP" dirty="0" err="1" smtClean="0"/>
              <a:t>BoF</a:t>
            </a:r>
            <a:r>
              <a:rPr kumimoji="1" lang="ja-JP" altLang="en-US" dirty="0" smtClean="0"/>
              <a:t> </a:t>
            </a:r>
            <a:r>
              <a:rPr kumimoji="1" lang="en-US" altLang="ja-JP" dirty="0" smtClean="0"/>
              <a:t>Session</a:t>
            </a:r>
            <a:r>
              <a:rPr kumimoji="1" lang="ja-JP" altLang="en-US" dirty="0" smtClean="0"/>
              <a:t>は，集まっても </a:t>
            </a:r>
            <a:r>
              <a:rPr kumimoji="1" lang="en-US" altLang="ja-JP" dirty="0" smtClean="0"/>
              <a:t>20</a:t>
            </a:r>
            <a:r>
              <a:rPr kumimoji="1" lang="ja-JP" altLang="en-US" dirty="0" smtClean="0"/>
              <a:t>人 くらいだよな・・・」</a:t>
            </a:r>
            <a:endParaRPr kumimoji="1" lang="en-US" altLang="ja-JP" dirty="0" smtClean="0"/>
          </a:p>
          <a:p>
            <a:r>
              <a:rPr lang="ja-JP" altLang="en-US" dirty="0" smtClean="0"/>
              <a:t>「コアな人に語ってもらって 乗り切ろう・・・」</a:t>
            </a:r>
            <a:endParaRPr lang="en-US" altLang="ja-JP" dirty="0" smtClean="0"/>
          </a:p>
          <a:p>
            <a:endParaRPr kumimoji="1" lang="en-US" altLang="ja-JP" dirty="0"/>
          </a:p>
          <a:p>
            <a:pPr marL="0" indent="0">
              <a:buNone/>
            </a:pPr>
            <a:r>
              <a:rPr lang="ja-JP" altLang="en-US" dirty="0" smtClean="0"/>
              <a:t>と思っていたら・・・</a:t>
            </a:r>
            <a:endParaRPr lang="en-US" altLang="ja-JP" dirty="0" smtClean="0"/>
          </a:p>
          <a:p>
            <a:pPr marL="0" indent="0">
              <a:buNone/>
            </a:pPr>
            <a:endParaRPr kumimoji="1" lang="en-US" altLang="ja-JP" dirty="0"/>
          </a:p>
          <a:p>
            <a:pPr marL="0" indent="0">
              <a:buNone/>
            </a:pPr>
            <a:r>
              <a:rPr lang="en-US" altLang="ja-JP" sz="4000" dirty="0" smtClean="0"/>
              <a:t>100</a:t>
            </a:r>
            <a:r>
              <a:rPr lang="ja-JP" altLang="en-US" sz="4000" dirty="0" smtClean="0"/>
              <a:t>人以上参加してくれた！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64F754-0F77-4017-84B3-E69F1C115EDE}" type="slidenum">
              <a:rPr lang="en-US" altLang="ja-JP" smtClean="0"/>
              <a:pPr>
                <a:defRPr/>
              </a:pPr>
              <a:t>32</a:t>
            </a:fld>
            <a:endParaRPr lang="en-US" altLang="ja-JP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61C11DCB-A4E3-4C84-8FE9-4E49788F80B9}" type="slidenum">
              <a:rPr lang="en-US" altLang="ja-JP" smtClean="0"/>
              <a:pPr>
                <a:defRPr/>
              </a:pPr>
              <a:t>32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979919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What do we focus on?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95300" y="5196333"/>
            <a:ext cx="8915400" cy="1473027"/>
          </a:xfrm>
        </p:spPr>
        <p:txBody>
          <a:bodyPr/>
          <a:lstStyle/>
          <a:p>
            <a:pPr marL="0" indent="0">
              <a:buNone/>
            </a:pPr>
            <a:r>
              <a:rPr lang="en-US" altLang="ja-JP" dirty="0" smtClean="0"/>
              <a:t>When Linux </a:t>
            </a:r>
            <a:r>
              <a:rPr lang="en-US" altLang="ja-JP" dirty="0"/>
              <a:t>runs on </a:t>
            </a:r>
            <a:r>
              <a:rPr lang="en-US" altLang="ja-JP" dirty="0" smtClean="0"/>
              <a:t>lower spec. hardware, what features do we </a:t>
            </a:r>
            <a:r>
              <a:rPr lang="en-US" altLang="ja-JP" smtClean="0"/>
              <a:t>need ?</a:t>
            </a:r>
            <a:endParaRPr lang="ja-JP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64F754-0F77-4017-84B3-E69F1C115EDE}" type="slidenum">
              <a:rPr lang="en-US" altLang="ja-JP" smtClean="0"/>
              <a:pPr>
                <a:defRPr/>
              </a:pPr>
              <a:t>33</a:t>
            </a:fld>
            <a:endParaRPr lang="en-US" altLang="ja-JP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61C11DCB-A4E3-4C84-8FE9-4E49788F80B9}" type="slidenum">
              <a:rPr lang="en-US" altLang="ja-JP" smtClean="0"/>
              <a:pPr>
                <a:defRPr/>
              </a:pPr>
              <a:t>33</a:t>
            </a:fld>
            <a:endParaRPr lang="en-US" altLang="ja-JP"/>
          </a:p>
        </p:txBody>
      </p:sp>
      <p:sp>
        <p:nvSpPr>
          <p:cNvPr id="6" name="左右矢印 1"/>
          <p:cNvSpPr/>
          <p:nvPr/>
        </p:nvSpPr>
        <p:spPr>
          <a:xfrm>
            <a:off x="662437" y="836712"/>
            <a:ext cx="8539035" cy="86409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val 50000"/>
              <a:gd name="f8" fmla="val 49000"/>
              <a:gd name="f9" fmla="+- 0 0 -360"/>
              <a:gd name="f10" fmla="+- 0 0 -180"/>
              <a:gd name="f11" fmla="abs f3"/>
              <a:gd name="f12" fmla="abs f4"/>
              <a:gd name="f13" fmla="abs f5"/>
              <a:gd name="f14" fmla="*/ f9 f0 1"/>
              <a:gd name="f15" fmla="*/ f10 f0 1"/>
              <a:gd name="f16" fmla="?: f11 f3 1"/>
              <a:gd name="f17" fmla="?: f12 f4 1"/>
              <a:gd name="f18" fmla="?: f13 f5 1"/>
              <a:gd name="f19" fmla="*/ f14 1 f2"/>
              <a:gd name="f20" fmla="*/ f15 1 f2"/>
              <a:gd name="f21" fmla="*/ f16 1 21600"/>
              <a:gd name="f22" fmla="*/ f17 1 21600"/>
              <a:gd name="f23" fmla="*/ 21600 f16 1"/>
              <a:gd name="f24" fmla="*/ 21600 f17 1"/>
              <a:gd name="f25" fmla="+- f19 0 f1"/>
              <a:gd name="f26" fmla="+- f20 0 f1"/>
              <a:gd name="f27" fmla="min f22 f21"/>
              <a:gd name="f28" fmla="*/ f23 1 f18"/>
              <a:gd name="f29" fmla="*/ f24 1 f18"/>
              <a:gd name="f30" fmla="val f28"/>
              <a:gd name="f31" fmla="val f29"/>
              <a:gd name="f32" fmla="*/ f6 f27 1"/>
              <a:gd name="f33" fmla="+- f31 0 f6"/>
              <a:gd name="f34" fmla="+- f30 0 f6"/>
              <a:gd name="f35" fmla="*/ f30 f27 1"/>
              <a:gd name="f36" fmla="*/ f31 f27 1"/>
              <a:gd name="f37" fmla="*/ f33 1 2"/>
              <a:gd name="f38" fmla="*/ f34 1 2"/>
              <a:gd name="f39" fmla="min f34 f33"/>
              <a:gd name="f40" fmla="*/ f33 f7 1"/>
              <a:gd name="f41" fmla="+- f6 f37 0"/>
              <a:gd name="f42" fmla="+- f6 f38 0"/>
              <a:gd name="f43" fmla="*/ f39 f8 1"/>
              <a:gd name="f44" fmla="*/ f40 1 200000"/>
              <a:gd name="f45" fmla="*/ f43 1 100000"/>
              <a:gd name="f46" fmla="+- f41 0 f44"/>
              <a:gd name="f47" fmla="+- f41 f44 0"/>
              <a:gd name="f48" fmla="*/ f41 f27 1"/>
              <a:gd name="f49" fmla="*/ f42 f27 1"/>
              <a:gd name="f50" fmla="+- f30 0 f45"/>
              <a:gd name="f51" fmla="*/ f46 f45 1"/>
              <a:gd name="f52" fmla="*/ f46 f27 1"/>
              <a:gd name="f53" fmla="*/ f47 f27 1"/>
              <a:gd name="f54" fmla="*/ f45 f27 1"/>
              <a:gd name="f55" fmla="*/ f51 1 f37"/>
              <a:gd name="f56" fmla="*/ f50 f27 1"/>
              <a:gd name="f57" fmla="+- f45 0 f55"/>
              <a:gd name="f58" fmla="+- f50 f55 0"/>
              <a:gd name="f59" fmla="*/ f57 f27 1"/>
              <a:gd name="f60" fmla="*/ f58 f2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">
                <a:pos x="f56" y="f32"/>
              </a:cxn>
              <a:cxn ang="f25">
                <a:pos x="f49" y="f52"/>
              </a:cxn>
              <a:cxn ang="f25">
                <a:pos x="f54" y="f32"/>
              </a:cxn>
              <a:cxn ang="f26">
                <a:pos x="f54" y="f36"/>
              </a:cxn>
              <a:cxn ang="f26">
                <a:pos x="f49" y="f53"/>
              </a:cxn>
              <a:cxn ang="f26">
                <a:pos x="f56" y="f36"/>
              </a:cxn>
            </a:cxnLst>
            <a:rect l="f59" t="f52" r="f60" b="f53"/>
            <a:pathLst>
              <a:path>
                <a:moveTo>
                  <a:pt x="f32" y="f48"/>
                </a:moveTo>
                <a:lnTo>
                  <a:pt x="f54" y="f32"/>
                </a:lnTo>
                <a:lnTo>
                  <a:pt x="f54" y="f52"/>
                </a:lnTo>
                <a:lnTo>
                  <a:pt x="f56" y="f52"/>
                </a:lnTo>
                <a:lnTo>
                  <a:pt x="f56" y="f32"/>
                </a:lnTo>
                <a:lnTo>
                  <a:pt x="f35" y="f48"/>
                </a:lnTo>
                <a:lnTo>
                  <a:pt x="f56" y="f36"/>
                </a:lnTo>
                <a:lnTo>
                  <a:pt x="f56" y="f53"/>
                </a:lnTo>
                <a:lnTo>
                  <a:pt x="f54" y="f53"/>
                </a:lnTo>
                <a:lnTo>
                  <a:pt x="f54" y="f36"/>
                </a:lnTo>
                <a:close/>
              </a:path>
            </a:pathLst>
          </a:custGeom>
          <a:solidFill>
            <a:srgbClr val="B7DEE8"/>
          </a:solidFill>
          <a:ln w="25402">
            <a:solidFill>
              <a:srgbClr val="0070C0"/>
            </a:solidFill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pPr algn="ctr">
              <a:spcAft>
                <a:spcPts val="0"/>
              </a:spcAft>
            </a:pPr>
            <a:r>
              <a:rPr lang="en-US" sz="3200" kern="150" dirty="0">
                <a:effectLst/>
                <a:ea typeface="ＭＳ 明朝"/>
                <a:cs typeface="Tahoma"/>
              </a:rPr>
              <a:t>Hardware Spec.</a:t>
            </a:r>
            <a:endParaRPr lang="ja-JP" sz="3200" kern="150" dirty="0">
              <a:effectLst/>
              <a:ea typeface="ＭＳ 明朝"/>
              <a:cs typeface="Tahoma"/>
            </a:endParaRPr>
          </a:p>
        </p:txBody>
      </p:sp>
      <p:sp>
        <p:nvSpPr>
          <p:cNvPr id="11" name="左矢印 13"/>
          <p:cNvSpPr/>
          <p:nvPr/>
        </p:nvSpPr>
        <p:spPr>
          <a:xfrm>
            <a:off x="662436" y="1700808"/>
            <a:ext cx="3587701" cy="3168352"/>
          </a:xfrm>
          <a:custGeom>
            <a:avLst>
              <a:gd name="f0" fmla="val 7939"/>
              <a:gd name="f1" fmla="val 2421"/>
            </a:avLst>
            <a:gdLst>
              <a:gd name="f2" fmla="val 10800000"/>
              <a:gd name="f3" fmla="val 5400000"/>
              <a:gd name="f4" fmla="val 180"/>
              <a:gd name="f5" fmla="val w"/>
              <a:gd name="f6" fmla="val h"/>
              <a:gd name="f7" fmla="val 0"/>
              <a:gd name="f8" fmla="val 21600"/>
              <a:gd name="f9" fmla="val 10800"/>
              <a:gd name="f10" fmla="+- 0 0 0"/>
              <a:gd name="f11" fmla="+- 0 0 180"/>
              <a:gd name="f12" fmla="*/ f5 1 21600"/>
              <a:gd name="f13" fmla="*/ f6 1 21600"/>
              <a:gd name="f14" fmla="+- f8 0 f7"/>
              <a:gd name="f15" fmla="pin 0 f0 21600"/>
              <a:gd name="f16" fmla="pin 0 f1 10800"/>
              <a:gd name="f17" fmla="*/ f10 f2 1"/>
              <a:gd name="f18" fmla="*/ f11 f2 1"/>
              <a:gd name="f19" fmla="val f15"/>
              <a:gd name="f20" fmla="val f16"/>
              <a:gd name="f21" fmla="*/ f14 1 21600"/>
              <a:gd name="f22" fmla="*/ f15 f12 1"/>
              <a:gd name="f23" fmla="*/ f16 f13 1"/>
              <a:gd name="f24" fmla="*/ f17 1 f4"/>
              <a:gd name="f25" fmla="*/ f18 1 f4"/>
              <a:gd name="f26" fmla="+- 21600 0 f20"/>
              <a:gd name="f27" fmla="*/ f19 f20 1"/>
              <a:gd name="f28" fmla="*/ 21600 f21 1"/>
              <a:gd name="f29" fmla="*/ 0 f21 1"/>
              <a:gd name="f30" fmla="*/ f20 f13 1"/>
              <a:gd name="f31" fmla="*/ f19 f12 1"/>
              <a:gd name="f32" fmla="+- f24 0 f3"/>
              <a:gd name="f33" fmla="+- f25 0 f3"/>
              <a:gd name="f34" fmla="*/ f27 1 10800"/>
              <a:gd name="f35" fmla="*/ f29 1 f21"/>
              <a:gd name="f36" fmla="*/ f28 1 f21"/>
              <a:gd name="f37" fmla="*/ f26 f13 1"/>
              <a:gd name="f38" fmla="+- f19 0 f34"/>
              <a:gd name="f39" fmla="*/ f36 f12 1"/>
              <a:gd name="f40" fmla="*/ f35 f13 1"/>
              <a:gd name="f41" fmla="*/ f36 f13 1"/>
              <a:gd name="f42" fmla="*/ f38 f12 1"/>
            </a:gdLst>
            <a:ahLst>
              <a:ahXY gdRefX="f0" minX="f7" maxX="f8" gdRefY="f1" minY="f7" maxY="f9">
                <a:pos x="f22" y="f23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2">
                <a:pos x="f31" y="f40"/>
              </a:cxn>
              <a:cxn ang="f33">
                <a:pos x="f31" y="f41"/>
              </a:cxn>
            </a:cxnLst>
            <a:rect l="f42" t="f30" r="f39" b="f37"/>
            <a:pathLst>
              <a:path w="21600" h="21600">
                <a:moveTo>
                  <a:pt x="f8" y="f20"/>
                </a:moveTo>
                <a:lnTo>
                  <a:pt x="f19" y="f20"/>
                </a:lnTo>
                <a:lnTo>
                  <a:pt x="f19" y="f7"/>
                </a:lnTo>
                <a:lnTo>
                  <a:pt x="f7" y="f9"/>
                </a:lnTo>
                <a:lnTo>
                  <a:pt x="f19" y="f8"/>
                </a:lnTo>
                <a:lnTo>
                  <a:pt x="f19" y="f26"/>
                </a:lnTo>
                <a:lnTo>
                  <a:pt x="f8" y="f26"/>
                </a:lnTo>
                <a:close/>
              </a:path>
            </a:pathLst>
          </a:custGeom>
          <a:solidFill>
            <a:srgbClr val="FF0000">
              <a:alpha val="30196"/>
            </a:srgbClr>
          </a:solidFill>
          <a:ln>
            <a:noFill/>
            <a:prstDash val="solid"/>
          </a:ln>
        </p:spPr>
        <p:txBody>
          <a:bodyPr lIns="0" tIns="0" rIns="0" bIns="0"/>
          <a:lstStyle/>
          <a:p>
            <a:endParaRPr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8193360" y="1084094"/>
            <a:ext cx="761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High</a:t>
            </a:r>
            <a:endParaRPr kumimoji="1" lang="ja-JP" altLang="en-US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1064568" y="1115452"/>
            <a:ext cx="7062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Low</a:t>
            </a:r>
            <a:endParaRPr kumimoji="1" lang="ja-JP" altLang="en-US" dirty="0"/>
          </a:p>
        </p:txBody>
      </p:sp>
      <p:sp>
        <p:nvSpPr>
          <p:cNvPr id="10" name="左右矢印 1"/>
          <p:cNvSpPr/>
          <p:nvPr/>
        </p:nvSpPr>
        <p:spPr>
          <a:xfrm>
            <a:off x="5726824" y="1772816"/>
            <a:ext cx="3475694" cy="86409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val 50000"/>
              <a:gd name="f8" fmla="val 49000"/>
              <a:gd name="f9" fmla="+- 0 0 -360"/>
              <a:gd name="f10" fmla="+- 0 0 -180"/>
              <a:gd name="f11" fmla="abs f3"/>
              <a:gd name="f12" fmla="abs f4"/>
              <a:gd name="f13" fmla="abs f5"/>
              <a:gd name="f14" fmla="*/ f9 f0 1"/>
              <a:gd name="f15" fmla="*/ f10 f0 1"/>
              <a:gd name="f16" fmla="?: f11 f3 1"/>
              <a:gd name="f17" fmla="?: f12 f4 1"/>
              <a:gd name="f18" fmla="?: f13 f5 1"/>
              <a:gd name="f19" fmla="*/ f14 1 f2"/>
              <a:gd name="f20" fmla="*/ f15 1 f2"/>
              <a:gd name="f21" fmla="*/ f16 1 21600"/>
              <a:gd name="f22" fmla="*/ f17 1 21600"/>
              <a:gd name="f23" fmla="*/ 21600 f16 1"/>
              <a:gd name="f24" fmla="*/ 21600 f17 1"/>
              <a:gd name="f25" fmla="+- f19 0 f1"/>
              <a:gd name="f26" fmla="+- f20 0 f1"/>
              <a:gd name="f27" fmla="min f22 f21"/>
              <a:gd name="f28" fmla="*/ f23 1 f18"/>
              <a:gd name="f29" fmla="*/ f24 1 f18"/>
              <a:gd name="f30" fmla="val f28"/>
              <a:gd name="f31" fmla="val f29"/>
              <a:gd name="f32" fmla="*/ f6 f27 1"/>
              <a:gd name="f33" fmla="+- f31 0 f6"/>
              <a:gd name="f34" fmla="+- f30 0 f6"/>
              <a:gd name="f35" fmla="*/ f30 f27 1"/>
              <a:gd name="f36" fmla="*/ f31 f27 1"/>
              <a:gd name="f37" fmla="*/ f33 1 2"/>
              <a:gd name="f38" fmla="*/ f34 1 2"/>
              <a:gd name="f39" fmla="min f34 f33"/>
              <a:gd name="f40" fmla="*/ f33 f7 1"/>
              <a:gd name="f41" fmla="+- f6 f37 0"/>
              <a:gd name="f42" fmla="+- f6 f38 0"/>
              <a:gd name="f43" fmla="*/ f39 f8 1"/>
              <a:gd name="f44" fmla="*/ f40 1 200000"/>
              <a:gd name="f45" fmla="*/ f43 1 100000"/>
              <a:gd name="f46" fmla="+- f41 0 f44"/>
              <a:gd name="f47" fmla="+- f41 f44 0"/>
              <a:gd name="f48" fmla="*/ f41 f27 1"/>
              <a:gd name="f49" fmla="*/ f42 f27 1"/>
              <a:gd name="f50" fmla="+- f30 0 f45"/>
              <a:gd name="f51" fmla="*/ f46 f45 1"/>
              <a:gd name="f52" fmla="*/ f46 f27 1"/>
              <a:gd name="f53" fmla="*/ f47 f27 1"/>
              <a:gd name="f54" fmla="*/ f45 f27 1"/>
              <a:gd name="f55" fmla="*/ f51 1 f37"/>
              <a:gd name="f56" fmla="*/ f50 f27 1"/>
              <a:gd name="f57" fmla="+- f45 0 f55"/>
              <a:gd name="f58" fmla="+- f50 f55 0"/>
              <a:gd name="f59" fmla="*/ f57 f27 1"/>
              <a:gd name="f60" fmla="*/ f58 f2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">
                <a:pos x="f56" y="f32"/>
              </a:cxn>
              <a:cxn ang="f25">
                <a:pos x="f49" y="f52"/>
              </a:cxn>
              <a:cxn ang="f25">
                <a:pos x="f54" y="f32"/>
              </a:cxn>
              <a:cxn ang="f26">
                <a:pos x="f54" y="f36"/>
              </a:cxn>
              <a:cxn ang="f26">
                <a:pos x="f49" y="f53"/>
              </a:cxn>
              <a:cxn ang="f26">
                <a:pos x="f56" y="f36"/>
              </a:cxn>
            </a:cxnLst>
            <a:rect l="f59" t="f52" r="f60" b="f53"/>
            <a:pathLst>
              <a:path>
                <a:moveTo>
                  <a:pt x="f32" y="f48"/>
                </a:moveTo>
                <a:lnTo>
                  <a:pt x="f54" y="f32"/>
                </a:lnTo>
                <a:lnTo>
                  <a:pt x="f54" y="f52"/>
                </a:lnTo>
                <a:lnTo>
                  <a:pt x="f56" y="f52"/>
                </a:lnTo>
                <a:lnTo>
                  <a:pt x="f56" y="f32"/>
                </a:lnTo>
                <a:lnTo>
                  <a:pt x="f35" y="f48"/>
                </a:lnTo>
                <a:lnTo>
                  <a:pt x="f56" y="f36"/>
                </a:lnTo>
                <a:lnTo>
                  <a:pt x="f56" y="f53"/>
                </a:lnTo>
                <a:lnTo>
                  <a:pt x="f54" y="f53"/>
                </a:lnTo>
                <a:lnTo>
                  <a:pt x="f54" y="f36"/>
                </a:lnTo>
                <a:close/>
              </a:path>
            </a:pathLst>
          </a:custGeom>
          <a:solidFill>
            <a:srgbClr val="99FF66"/>
          </a:solidFill>
          <a:ln w="25402">
            <a:solidFill>
              <a:srgbClr val="0070C0"/>
            </a:solidFill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pPr algn="ctr">
              <a:spcAft>
                <a:spcPts val="0"/>
              </a:spcAft>
            </a:pPr>
            <a:r>
              <a:rPr lang="en-US" sz="2800" kern="150" dirty="0" smtClean="0">
                <a:effectLst/>
                <a:ea typeface="ＭＳ 明朝"/>
                <a:cs typeface="Tahoma"/>
              </a:rPr>
              <a:t>Enterprise</a:t>
            </a:r>
            <a:endParaRPr lang="ja-JP" sz="2800" kern="150" dirty="0">
              <a:effectLst/>
              <a:ea typeface="ＭＳ 明朝"/>
              <a:cs typeface="Tahoma"/>
            </a:endParaRPr>
          </a:p>
        </p:txBody>
      </p:sp>
      <p:sp>
        <p:nvSpPr>
          <p:cNvPr id="12" name="左右矢印 1"/>
          <p:cNvSpPr/>
          <p:nvPr/>
        </p:nvSpPr>
        <p:spPr>
          <a:xfrm>
            <a:off x="2467155" y="2420888"/>
            <a:ext cx="3565965" cy="86409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val 50000"/>
              <a:gd name="f8" fmla="val 49000"/>
              <a:gd name="f9" fmla="+- 0 0 -360"/>
              <a:gd name="f10" fmla="+- 0 0 -180"/>
              <a:gd name="f11" fmla="abs f3"/>
              <a:gd name="f12" fmla="abs f4"/>
              <a:gd name="f13" fmla="abs f5"/>
              <a:gd name="f14" fmla="*/ f9 f0 1"/>
              <a:gd name="f15" fmla="*/ f10 f0 1"/>
              <a:gd name="f16" fmla="?: f11 f3 1"/>
              <a:gd name="f17" fmla="?: f12 f4 1"/>
              <a:gd name="f18" fmla="?: f13 f5 1"/>
              <a:gd name="f19" fmla="*/ f14 1 f2"/>
              <a:gd name="f20" fmla="*/ f15 1 f2"/>
              <a:gd name="f21" fmla="*/ f16 1 21600"/>
              <a:gd name="f22" fmla="*/ f17 1 21600"/>
              <a:gd name="f23" fmla="*/ 21600 f16 1"/>
              <a:gd name="f24" fmla="*/ 21600 f17 1"/>
              <a:gd name="f25" fmla="+- f19 0 f1"/>
              <a:gd name="f26" fmla="+- f20 0 f1"/>
              <a:gd name="f27" fmla="min f22 f21"/>
              <a:gd name="f28" fmla="*/ f23 1 f18"/>
              <a:gd name="f29" fmla="*/ f24 1 f18"/>
              <a:gd name="f30" fmla="val f28"/>
              <a:gd name="f31" fmla="val f29"/>
              <a:gd name="f32" fmla="*/ f6 f27 1"/>
              <a:gd name="f33" fmla="+- f31 0 f6"/>
              <a:gd name="f34" fmla="+- f30 0 f6"/>
              <a:gd name="f35" fmla="*/ f30 f27 1"/>
              <a:gd name="f36" fmla="*/ f31 f27 1"/>
              <a:gd name="f37" fmla="*/ f33 1 2"/>
              <a:gd name="f38" fmla="*/ f34 1 2"/>
              <a:gd name="f39" fmla="min f34 f33"/>
              <a:gd name="f40" fmla="*/ f33 f7 1"/>
              <a:gd name="f41" fmla="+- f6 f37 0"/>
              <a:gd name="f42" fmla="+- f6 f38 0"/>
              <a:gd name="f43" fmla="*/ f39 f8 1"/>
              <a:gd name="f44" fmla="*/ f40 1 200000"/>
              <a:gd name="f45" fmla="*/ f43 1 100000"/>
              <a:gd name="f46" fmla="+- f41 0 f44"/>
              <a:gd name="f47" fmla="+- f41 f44 0"/>
              <a:gd name="f48" fmla="*/ f41 f27 1"/>
              <a:gd name="f49" fmla="*/ f42 f27 1"/>
              <a:gd name="f50" fmla="+- f30 0 f45"/>
              <a:gd name="f51" fmla="*/ f46 f45 1"/>
              <a:gd name="f52" fmla="*/ f46 f27 1"/>
              <a:gd name="f53" fmla="*/ f47 f27 1"/>
              <a:gd name="f54" fmla="*/ f45 f27 1"/>
              <a:gd name="f55" fmla="*/ f51 1 f37"/>
              <a:gd name="f56" fmla="*/ f50 f27 1"/>
              <a:gd name="f57" fmla="+- f45 0 f55"/>
              <a:gd name="f58" fmla="+- f50 f55 0"/>
              <a:gd name="f59" fmla="*/ f57 f27 1"/>
              <a:gd name="f60" fmla="*/ f58 f2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">
                <a:pos x="f56" y="f32"/>
              </a:cxn>
              <a:cxn ang="f25">
                <a:pos x="f49" y="f52"/>
              </a:cxn>
              <a:cxn ang="f25">
                <a:pos x="f54" y="f32"/>
              </a:cxn>
              <a:cxn ang="f26">
                <a:pos x="f54" y="f36"/>
              </a:cxn>
              <a:cxn ang="f26">
                <a:pos x="f49" y="f53"/>
              </a:cxn>
              <a:cxn ang="f26">
                <a:pos x="f56" y="f36"/>
              </a:cxn>
            </a:cxnLst>
            <a:rect l="f59" t="f52" r="f60" b="f53"/>
            <a:pathLst>
              <a:path>
                <a:moveTo>
                  <a:pt x="f32" y="f48"/>
                </a:moveTo>
                <a:lnTo>
                  <a:pt x="f54" y="f32"/>
                </a:lnTo>
                <a:lnTo>
                  <a:pt x="f54" y="f52"/>
                </a:lnTo>
                <a:lnTo>
                  <a:pt x="f56" y="f52"/>
                </a:lnTo>
                <a:lnTo>
                  <a:pt x="f56" y="f32"/>
                </a:lnTo>
                <a:lnTo>
                  <a:pt x="f35" y="f48"/>
                </a:lnTo>
                <a:lnTo>
                  <a:pt x="f56" y="f36"/>
                </a:lnTo>
                <a:lnTo>
                  <a:pt x="f56" y="f53"/>
                </a:lnTo>
                <a:lnTo>
                  <a:pt x="f54" y="f53"/>
                </a:lnTo>
                <a:lnTo>
                  <a:pt x="f54" y="f36"/>
                </a:lnTo>
                <a:close/>
              </a:path>
            </a:pathLst>
          </a:custGeom>
          <a:solidFill>
            <a:srgbClr val="99FF66"/>
          </a:solidFill>
          <a:ln w="25402">
            <a:solidFill>
              <a:srgbClr val="0070C0"/>
            </a:solidFill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pPr algn="ctr">
              <a:spcAft>
                <a:spcPts val="0"/>
              </a:spcAft>
            </a:pPr>
            <a:r>
              <a:rPr lang="en-US" sz="2800" kern="150" dirty="0" smtClean="0">
                <a:effectLst/>
                <a:ea typeface="ＭＳ 明朝"/>
                <a:cs typeface="Tahoma"/>
              </a:rPr>
              <a:t>Embedded</a:t>
            </a:r>
            <a:endParaRPr lang="ja-JP" sz="2800" kern="150" dirty="0">
              <a:effectLst/>
              <a:ea typeface="ＭＳ 明朝"/>
              <a:cs typeface="Tahoma"/>
            </a:endParaRPr>
          </a:p>
        </p:txBody>
      </p:sp>
      <p:sp>
        <p:nvSpPr>
          <p:cNvPr id="13" name="左右矢印 1"/>
          <p:cNvSpPr/>
          <p:nvPr/>
        </p:nvSpPr>
        <p:spPr>
          <a:xfrm>
            <a:off x="4340409" y="3293859"/>
            <a:ext cx="2556807" cy="86409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val 50000"/>
              <a:gd name="f8" fmla="val 49000"/>
              <a:gd name="f9" fmla="+- 0 0 -360"/>
              <a:gd name="f10" fmla="+- 0 0 -180"/>
              <a:gd name="f11" fmla="abs f3"/>
              <a:gd name="f12" fmla="abs f4"/>
              <a:gd name="f13" fmla="abs f5"/>
              <a:gd name="f14" fmla="*/ f9 f0 1"/>
              <a:gd name="f15" fmla="*/ f10 f0 1"/>
              <a:gd name="f16" fmla="?: f11 f3 1"/>
              <a:gd name="f17" fmla="?: f12 f4 1"/>
              <a:gd name="f18" fmla="?: f13 f5 1"/>
              <a:gd name="f19" fmla="*/ f14 1 f2"/>
              <a:gd name="f20" fmla="*/ f15 1 f2"/>
              <a:gd name="f21" fmla="*/ f16 1 21600"/>
              <a:gd name="f22" fmla="*/ f17 1 21600"/>
              <a:gd name="f23" fmla="*/ 21600 f16 1"/>
              <a:gd name="f24" fmla="*/ 21600 f17 1"/>
              <a:gd name="f25" fmla="+- f19 0 f1"/>
              <a:gd name="f26" fmla="+- f20 0 f1"/>
              <a:gd name="f27" fmla="min f22 f21"/>
              <a:gd name="f28" fmla="*/ f23 1 f18"/>
              <a:gd name="f29" fmla="*/ f24 1 f18"/>
              <a:gd name="f30" fmla="val f28"/>
              <a:gd name="f31" fmla="val f29"/>
              <a:gd name="f32" fmla="*/ f6 f27 1"/>
              <a:gd name="f33" fmla="+- f31 0 f6"/>
              <a:gd name="f34" fmla="+- f30 0 f6"/>
              <a:gd name="f35" fmla="*/ f30 f27 1"/>
              <a:gd name="f36" fmla="*/ f31 f27 1"/>
              <a:gd name="f37" fmla="*/ f33 1 2"/>
              <a:gd name="f38" fmla="*/ f34 1 2"/>
              <a:gd name="f39" fmla="min f34 f33"/>
              <a:gd name="f40" fmla="*/ f33 f7 1"/>
              <a:gd name="f41" fmla="+- f6 f37 0"/>
              <a:gd name="f42" fmla="+- f6 f38 0"/>
              <a:gd name="f43" fmla="*/ f39 f8 1"/>
              <a:gd name="f44" fmla="*/ f40 1 200000"/>
              <a:gd name="f45" fmla="*/ f43 1 100000"/>
              <a:gd name="f46" fmla="+- f41 0 f44"/>
              <a:gd name="f47" fmla="+- f41 f44 0"/>
              <a:gd name="f48" fmla="*/ f41 f27 1"/>
              <a:gd name="f49" fmla="*/ f42 f27 1"/>
              <a:gd name="f50" fmla="+- f30 0 f45"/>
              <a:gd name="f51" fmla="*/ f46 f45 1"/>
              <a:gd name="f52" fmla="*/ f46 f27 1"/>
              <a:gd name="f53" fmla="*/ f47 f27 1"/>
              <a:gd name="f54" fmla="*/ f45 f27 1"/>
              <a:gd name="f55" fmla="*/ f51 1 f37"/>
              <a:gd name="f56" fmla="*/ f50 f27 1"/>
              <a:gd name="f57" fmla="+- f45 0 f55"/>
              <a:gd name="f58" fmla="+- f50 f55 0"/>
              <a:gd name="f59" fmla="*/ f57 f27 1"/>
              <a:gd name="f60" fmla="*/ f58 f2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">
                <a:pos x="f56" y="f32"/>
              </a:cxn>
              <a:cxn ang="f25">
                <a:pos x="f49" y="f52"/>
              </a:cxn>
              <a:cxn ang="f25">
                <a:pos x="f54" y="f32"/>
              </a:cxn>
              <a:cxn ang="f26">
                <a:pos x="f54" y="f36"/>
              </a:cxn>
              <a:cxn ang="f26">
                <a:pos x="f49" y="f53"/>
              </a:cxn>
              <a:cxn ang="f26">
                <a:pos x="f56" y="f36"/>
              </a:cxn>
            </a:cxnLst>
            <a:rect l="f59" t="f52" r="f60" b="f53"/>
            <a:pathLst>
              <a:path>
                <a:moveTo>
                  <a:pt x="f32" y="f48"/>
                </a:moveTo>
                <a:lnTo>
                  <a:pt x="f54" y="f32"/>
                </a:lnTo>
                <a:lnTo>
                  <a:pt x="f54" y="f52"/>
                </a:lnTo>
                <a:lnTo>
                  <a:pt x="f56" y="f52"/>
                </a:lnTo>
                <a:lnTo>
                  <a:pt x="f56" y="f32"/>
                </a:lnTo>
                <a:lnTo>
                  <a:pt x="f35" y="f48"/>
                </a:lnTo>
                <a:lnTo>
                  <a:pt x="f56" y="f36"/>
                </a:lnTo>
                <a:lnTo>
                  <a:pt x="f56" y="f53"/>
                </a:lnTo>
                <a:lnTo>
                  <a:pt x="f54" y="f53"/>
                </a:lnTo>
                <a:lnTo>
                  <a:pt x="f54" y="f36"/>
                </a:lnTo>
                <a:close/>
              </a:path>
            </a:pathLst>
          </a:custGeom>
          <a:solidFill>
            <a:srgbClr val="99FF66"/>
          </a:solidFill>
          <a:ln w="25402">
            <a:solidFill>
              <a:srgbClr val="0070C0"/>
            </a:solidFill>
            <a:prstDash val="solid"/>
          </a:ln>
        </p:spPr>
        <p:txBody>
          <a:bodyPr vert="horz" wrap="none" lIns="91440" tIns="45720" rIns="91440" bIns="45720" anchor="ctr" anchorCtr="0" compatLnSpc="1"/>
          <a:lstStyle/>
          <a:p>
            <a:pPr algn="ctr">
              <a:spcAft>
                <a:spcPts val="0"/>
              </a:spcAft>
            </a:pPr>
            <a:r>
              <a:rPr lang="en-US" sz="2800" kern="150" dirty="0" smtClean="0">
                <a:effectLst/>
                <a:ea typeface="ＭＳ 明朝"/>
                <a:cs typeface="Tahoma"/>
              </a:rPr>
              <a:t>Smartphone</a:t>
            </a:r>
            <a:endParaRPr lang="ja-JP" sz="2800" kern="150" dirty="0">
              <a:effectLst/>
              <a:ea typeface="ＭＳ 明朝"/>
              <a:cs typeface="Tahoma"/>
            </a:endParaRPr>
          </a:p>
        </p:txBody>
      </p:sp>
      <p:sp>
        <p:nvSpPr>
          <p:cNvPr id="14" name="左右矢印 1"/>
          <p:cNvSpPr/>
          <p:nvPr/>
        </p:nvSpPr>
        <p:spPr>
          <a:xfrm>
            <a:off x="804931" y="3717032"/>
            <a:ext cx="2635901" cy="86409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val 50000"/>
              <a:gd name="f8" fmla="val 49000"/>
              <a:gd name="f9" fmla="+- 0 0 -360"/>
              <a:gd name="f10" fmla="+- 0 0 -180"/>
              <a:gd name="f11" fmla="abs f3"/>
              <a:gd name="f12" fmla="abs f4"/>
              <a:gd name="f13" fmla="abs f5"/>
              <a:gd name="f14" fmla="*/ f9 f0 1"/>
              <a:gd name="f15" fmla="*/ f10 f0 1"/>
              <a:gd name="f16" fmla="?: f11 f3 1"/>
              <a:gd name="f17" fmla="?: f12 f4 1"/>
              <a:gd name="f18" fmla="?: f13 f5 1"/>
              <a:gd name="f19" fmla="*/ f14 1 f2"/>
              <a:gd name="f20" fmla="*/ f15 1 f2"/>
              <a:gd name="f21" fmla="*/ f16 1 21600"/>
              <a:gd name="f22" fmla="*/ f17 1 21600"/>
              <a:gd name="f23" fmla="*/ 21600 f16 1"/>
              <a:gd name="f24" fmla="*/ 21600 f17 1"/>
              <a:gd name="f25" fmla="+- f19 0 f1"/>
              <a:gd name="f26" fmla="+- f20 0 f1"/>
              <a:gd name="f27" fmla="min f22 f21"/>
              <a:gd name="f28" fmla="*/ f23 1 f18"/>
              <a:gd name="f29" fmla="*/ f24 1 f18"/>
              <a:gd name="f30" fmla="val f28"/>
              <a:gd name="f31" fmla="val f29"/>
              <a:gd name="f32" fmla="*/ f6 f27 1"/>
              <a:gd name="f33" fmla="+- f31 0 f6"/>
              <a:gd name="f34" fmla="+- f30 0 f6"/>
              <a:gd name="f35" fmla="*/ f30 f27 1"/>
              <a:gd name="f36" fmla="*/ f31 f27 1"/>
              <a:gd name="f37" fmla="*/ f33 1 2"/>
              <a:gd name="f38" fmla="*/ f34 1 2"/>
              <a:gd name="f39" fmla="min f34 f33"/>
              <a:gd name="f40" fmla="*/ f33 f7 1"/>
              <a:gd name="f41" fmla="+- f6 f37 0"/>
              <a:gd name="f42" fmla="+- f6 f38 0"/>
              <a:gd name="f43" fmla="*/ f39 f8 1"/>
              <a:gd name="f44" fmla="*/ f40 1 200000"/>
              <a:gd name="f45" fmla="*/ f43 1 100000"/>
              <a:gd name="f46" fmla="+- f41 0 f44"/>
              <a:gd name="f47" fmla="+- f41 f44 0"/>
              <a:gd name="f48" fmla="*/ f41 f27 1"/>
              <a:gd name="f49" fmla="*/ f42 f27 1"/>
              <a:gd name="f50" fmla="+- f30 0 f45"/>
              <a:gd name="f51" fmla="*/ f46 f45 1"/>
              <a:gd name="f52" fmla="*/ f46 f27 1"/>
              <a:gd name="f53" fmla="*/ f47 f27 1"/>
              <a:gd name="f54" fmla="*/ f45 f27 1"/>
              <a:gd name="f55" fmla="*/ f51 1 f37"/>
              <a:gd name="f56" fmla="*/ f50 f27 1"/>
              <a:gd name="f57" fmla="+- f45 0 f55"/>
              <a:gd name="f58" fmla="+- f50 f55 0"/>
              <a:gd name="f59" fmla="*/ f57 f27 1"/>
              <a:gd name="f60" fmla="*/ f58 f2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">
                <a:pos x="f56" y="f32"/>
              </a:cxn>
              <a:cxn ang="f25">
                <a:pos x="f49" y="f52"/>
              </a:cxn>
              <a:cxn ang="f25">
                <a:pos x="f54" y="f32"/>
              </a:cxn>
              <a:cxn ang="f26">
                <a:pos x="f54" y="f36"/>
              </a:cxn>
              <a:cxn ang="f26">
                <a:pos x="f49" y="f53"/>
              </a:cxn>
              <a:cxn ang="f26">
                <a:pos x="f56" y="f36"/>
              </a:cxn>
            </a:cxnLst>
            <a:rect l="f59" t="f52" r="f60" b="f53"/>
            <a:pathLst>
              <a:path>
                <a:moveTo>
                  <a:pt x="f32" y="f48"/>
                </a:moveTo>
                <a:lnTo>
                  <a:pt x="f54" y="f32"/>
                </a:lnTo>
                <a:lnTo>
                  <a:pt x="f54" y="f52"/>
                </a:lnTo>
                <a:lnTo>
                  <a:pt x="f56" y="f52"/>
                </a:lnTo>
                <a:lnTo>
                  <a:pt x="f56" y="f32"/>
                </a:lnTo>
                <a:lnTo>
                  <a:pt x="f35" y="f48"/>
                </a:lnTo>
                <a:lnTo>
                  <a:pt x="f56" y="f36"/>
                </a:lnTo>
                <a:lnTo>
                  <a:pt x="f56" y="f53"/>
                </a:lnTo>
                <a:lnTo>
                  <a:pt x="f54" y="f53"/>
                </a:lnTo>
                <a:lnTo>
                  <a:pt x="f54" y="f36"/>
                </a:lnTo>
                <a:close/>
              </a:path>
            </a:pathLst>
          </a:custGeom>
          <a:solidFill>
            <a:srgbClr val="FFFF00"/>
          </a:solidFill>
          <a:ln w="25402">
            <a:solidFill>
              <a:srgbClr val="0070C0"/>
            </a:solidFill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pPr algn="ctr">
              <a:spcAft>
                <a:spcPts val="0"/>
              </a:spcAft>
            </a:pPr>
            <a:r>
              <a:rPr lang="en-US" altLang="ja-JP" sz="2800" kern="150" dirty="0" smtClean="0">
                <a:ea typeface="ＭＳ 明朝"/>
                <a:cs typeface="Tahoma"/>
              </a:rPr>
              <a:t>IoT?</a:t>
            </a:r>
            <a:endParaRPr lang="ja-JP" sz="2800" kern="150" dirty="0">
              <a:effectLst/>
              <a:ea typeface="ＭＳ 明朝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917240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1" grpId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7" descr="C:\Users\skato\AppData\Local\Microsoft\Windows\Temporary Internet Files\Content.IE5\AD83YGDD\MC900370166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9504" y="1613584"/>
            <a:ext cx="1267545" cy="1228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C:\Users\skato\AppData\Local\Microsoft\Windows\Temporary Internet Files\Content.IE5\QN48YKIG\MP900403139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2533" y="1340341"/>
            <a:ext cx="1662444" cy="1112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C:\Users\skato\AppData\Local\Microsoft\Windows\Temporary Internet Files\Content.IE5\AD83YGDD\MC900437849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199" y="1960563"/>
            <a:ext cx="36576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28464" y="-27384"/>
            <a:ext cx="9643392" cy="720824"/>
          </a:xfrm>
        </p:spPr>
        <p:txBody>
          <a:bodyPr/>
          <a:lstStyle/>
          <a:p>
            <a:pPr algn="ctr"/>
            <a:r>
              <a:rPr lang="en-US" altLang="ja-JP" sz="4000" dirty="0" smtClean="0">
                <a:latin typeface="Arial Black" panose="020B0A04020102020204" pitchFamily="34" charset="0"/>
              </a:rPr>
              <a:t>What do we need for IoT? </a:t>
            </a:r>
            <a:endParaRPr kumimoji="1" lang="ja-JP" altLang="en-US" sz="4000" dirty="0">
              <a:latin typeface="Arial Black" panose="020B0A04020102020204" pitchFamily="34" charset="0"/>
            </a:endParaRPr>
          </a:p>
        </p:txBody>
      </p:sp>
      <p:pic>
        <p:nvPicPr>
          <p:cNvPr id="1026" name="Picture 2" descr="C:\Users\skato\AppData\Local\Microsoft\Windows\Temporary Internet Files\Content.IE5\JBLW6YFO\MC900433856[1]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9344" y="5174249"/>
            <a:ext cx="1684784" cy="1684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skato\AppData\Local\Microsoft\Windows\Temporary Internet Files\Content.IE5\QN48YKIG\MC900424188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28" y="2505975"/>
            <a:ext cx="1244205" cy="902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skato\AppData\Local\Microsoft\Windows\Temporary Internet Files\Content.IE5\AQW5E8VV\MC900426072[1].wm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9295" y="3911826"/>
            <a:ext cx="664881" cy="1061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skato\AppData\Local\Microsoft\Windows\Temporary Internet Files\Content.IE5\QN48YKIG\MC900417068[1].wm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1423" y="1412776"/>
            <a:ext cx="857474" cy="1039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skato\AppData\Local\Microsoft\Windows\Temporary Internet Files\Content.IE5\JBLW6YFO\MP900402848[1]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8508" y="5787518"/>
            <a:ext cx="1386428" cy="1039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skato\AppData\Local\Microsoft\Windows\Temporary Internet Files\Content.IE5\QN48YKIG\MC900054158[1].wmf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211" y="6016641"/>
            <a:ext cx="1338659" cy="572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skato\AppData\Local\Microsoft\Windows\Temporary Internet Files\Content.IE5\JBLW6YFO\MC900332472[1].wmf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60" y="4280639"/>
            <a:ext cx="1131339" cy="644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正方形/長方形 9"/>
          <p:cNvSpPr/>
          <p:nvPr/>
        </p:nvSpPr>
        <p:spPr>
          <a:xfrm>
            <a:off x="128464" y="1124744"/>
            <a:ext cx="9734128" cy="5679980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00">
              <a:latin typeface="Arial Black" panose="020B0A04020102020204" pitchFamily="34" charset="0"/>
            </a:endParaRPr>
          </a:p>
        </p:txBody>
      </p:sp>
      <p:sp>
        <p:nvSpPr>
          <p:cNvPr id="4" name="タイトル 1"/>
          <p:cNvSpPr txBox="1">
            <a:spLocks/>
          </p:cNvSpPr>
          <p:nvPr/>
        </p:nvSpPr>
        <p:spPr bwMode="auto">
          <a:xfrm rot="20907747">
            <a:off x="863063" y="4899514"/>
            <a:ext cx="3042644" cy="74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kumimoji="1" sz="39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kumimoji="1" sz="3900" b="1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kumimoji="1" sz="3900" b="1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kumimoji="1" sz="3900" b="1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kumimoji="1" sz="3900" b="1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900" b="1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900" b="1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900" b="1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900" b="1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/>
            <a:r>
              <a:rPr lang="en-US" altLang="ja-JP" sz="4400" kern="0" dirty="0" smtClean="0">
                <a:latin typeface="Arial Black" panose="020B0A04020102020204" pitchFamily="34" charset="0"/>
              </a:rPr>
              <a:t>Security</a:t>
            </a:r>
            <a:endParaRPr lang="ja-JP" altLang="en-US" sz="4400" kern="0" dirty="0" smtClean="0">
              <a:latin typeface="Arial Black" panose="020B0A04020102020204" pitchFamily="34" charset="0"/>
            </a:endParaRPr>
          </a:p>
        </p:txBody>
      </p:sp>
      <p:sp>
        <p:nvSpPr>
          <p:cNvPr id="5" name="タイトル 1"/>
          <p:cNvSpPr txBox="1">
            <a:spLocks/>
          </p:cNvSpPr>
          <p:nvPr/>
        </p:nvSpPr>
        <p:spPr bwMode="auto">
          <a:xfrm rot="884050">
            <a:off x="4669070" y="3736320"/>
            <a:ext cx="4369707" cy="1519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kumimoji="1" sz="39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kumimoji="1" sz="3900" b="1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kumimoji="1" sz="3900" b="1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kumimoji="1" sz="3900" b="1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kumimoji="1" sz="3900" b="1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900" b="1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900" b="1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900" b="1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900" b="1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/>
            <a:r>
              <a:rPr lang="en-US" altLang="ja-JP" sz="4400" kern="0" dirty="0" smtClean="0">
                <a:latin typeface="Arial Black" panose="020B0A04020102020204" pitchFamily="34" charset="0"/>
              </a:rPr>
              <a:t>Power requirement</a:t>
            </a:r>
            <a:endParaRPr lang="ja-JP" altLang="en-US" sz="4400" kern="0" dirty="0" smtClean="0">
              <a:latin typeface="Arial Black" panose="020B0A04020102020204" pitchFamily="34" charset="0"/>
            </a:endParaRPr>
          </a:p>
        </p:txBody>
      </p:sp>
      <p:sp>
        <p:nvSpPr>
          <p:cNvPr id="6" name="タイトル 1"/>
          <p:cNvSpPr txBox="1">
            <a:spLocks/>
          </p:cNvSpPr>
          <p:nvPr/>
        </p:nvSpPr>
        <p:spPr bwMode="auto">
          <a:xfrm rot="880600">
            <a:off x="3276528" y="1848082"/>
            <a:ext cx="4399914" cy="759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kumimoji="1" sz="39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kumimoji="1" sz="3900" b="1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kumimoji="1" sz="3900" b="1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kumimoji="1" sz="3900" b="1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kumimoji="1" sz="3900" b="1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900" b="1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900" b="1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900" b="1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900" b="1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/>
            <a:r>
              <a:rPr lang="en-US" altLang="ja-JP" sz="4400" kern="0" dirty="0" smtClean="0">
                <a:latin typeface="Arial Black" panose="020B0A04020102020204" pitchFamily="34" charset="0"/>
              </a:rPr>
              <a:t>System size</a:t>
            </a:r>
            <a:endParaRPr lang="ja-JP" altLang="en-US" sz="4400" kern="0" dirty="0" smtClean="0">
              <a:latin typeface="Arial Black" panose="020B0A04020102020204" pitchFamily="34" charset="0"/>
            </a:endParaRPr>
          </a:p>
        </p:txBody>
      </p:sp>
      <p:sp>
        <p:nvSpPr>
          <p:cNvPr id="7" name="タイトル 1"/>
          <p:cNvSpPr txBox="1">
            <a:spLocks/>
          </p:cNvSpPr>
          <p:nvPr/>
        </p:nvSpPr>
        <p:spPr bwMode="auto">
          <a:xfrm rot="3965853">
            <a:off x="7440117" y="1965978"/>
            <a:ext cx="1624656" cy="74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kumimoji="1" sz="39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kumimoji="1" sz="3900" b="1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kumimoji="1" sz="3900" b="1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kumimoji="1" sz="3900" b="1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kumimoji="1" sz="3900" b="1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900" b="1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900" b="1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900" b="1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900" b="1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/>
            <a:r>
              <a:rPr lang="en-US" altLang="ja-JP" sz="4400" kern="0" dirty="0" smtClean="0">
                <a:latin typeface="Arial Black" panose="020B0A04020102020204" pitchFamily="34" charset="0"/>
              </a:rPr>
              <a:t>Cost</a:t>
            </a:r>
            <a:endParaRPr lang="ja-JP" altLang="en-US" sz="4400" kern="0" dirty="0" smtClean="0">
              <a:latin typeface="Arial Black" panose="020B0A04020102020204" pitchFamily="34" charset="0"/>
            </a:endParaRPr>
          </a:p>
        </p:txBody>
      </p:sp>
      <p:sp>
        <p:nvSpPr>
          <p:cNvPr id="8" name="タイトル 1"/>
          <p:cNvSpPr txBox="1">
            <a:spLocks/>
          </p:cNvSpPr>
          <p:nvPr/>
        </p:nvSpPr>
        <p:spPr bwMode="auto">
          <a:xfrm rot="20720111">
            <a:off x="2079823" y="2832423"/>
            <a:ext cx="3060524" cy="74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kumimoji="1" sz="39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kumimoji="1" sz="3900" b="1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kumimoji="1" sz="3900" b="1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kumimoji="1" sz="3900" b="1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kumimoji="1" sz="3900" b="1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900" b="1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900" b="1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900" b="1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900" b="1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/>
            <a:r>
              <a:rPr lang="en-US" altLang="ja-JP" sz="4400" kern="0" dirty="0" smtClean="0">
                <a:latin typeface="Arial Black" panose="020B0A04020102020204" pitchFamily="34" charset="0"/>
              </a:rPr>
              <a:t>Gateway</a:t>
            </a:r>
            <a:endParaRPr lang="ja-JP" altLang="en-US" sz="4400" kern="0" dirty="0" smtClean="0">
              <a:latin typeface="Arial Black" panose="020B0A04020102020204" pitchFamily="34" charset="0"/>
            </a:endParaRPr>
          </a:p>
        </p:txBody>
      </p:sp>
      <p:sp>
        <p:nvSpPr>
          <p:cNvPr id="9" name="タイトル 1"/>
          <p:cNvSpPr txBox="1">
            <a:spLocks/>
          </p:cNvSpPr>
          <p:nvPr/>
        </p:nvSpPr>
        <p:spPr bwMode="auto">
          <a:xfrm rot="20907747">
            <a:off x="3844520" y="5786724"/>
            <a:ext cx="3042644" cy="74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kumimoji="1" sz="39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kumimoji="1" sz="3900" b="1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kumimoji="1" sz="3900" b="1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kumimoji="1" sz="3900" b="1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kumimoji="1" sz="3900" b="1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900" b="1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900" b="1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900" b="1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900" b="1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/>
            <a:r>
              <a:rPr lang="en-US" altLang="ja-JP" sz="4400" kern="0" dirty="0" smtClean="0">
                <a:latin typeface="Arial Black" panose="020B0A04020102020204" pitchFamily="34" charset="0"/>
              </a:rPr>
              <a:t>Lifespan</a:t>
            </a:r>
            <a:endParaRPr lang="ja-JP" altLang="en-US" sz="4400" kern="0" dirty="0" smtClean="0">
              <a:latin typeface="Arial Black" panose="020B0A04020102020204" pitchFamily="34" charset="0"/>
            </a:endParaRPr>
          </a:p>
        </p:txBody>
      </p:sp>
      <p:sp>
        <p:nvSpPr>
          <p:cNvPr id="21" name="タイトル 1"/>
          <p:cNvSpPr txBox="1">
            <a:spLocks/>
          </p:cNvSpPr>
          <p:nvPr/>
        </p:nvSpPr>
        <p:spPr bwMode="auto">
          <a:xfrm rot="18317935">
            <a:off x="-598959" y="2538446"/>
            <a:ext cx="4202001" cy="74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kumimoji="1" sz="39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kumimoji="1" sz="3900" b="1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kumimoji="1" sz="3900" b="1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kumimoji="1" sz="3900" b="1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kumimoji="1" sz="3900" b="1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900" b="1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900" b="1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900" b="1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900" b="1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/>
            <a:r>
              <a:rPr lang="en-US" altLang="ja-JP" sz="4400" kern="0" dirty="0" smtClean="0">
                <a:latin typeface="Arial Black" panose="020B0A04020102020204" pitchFamily="34" charset="0"/>
              </a:rPr>
              <a:t>Connectivity</a:t>
            </a:r>
            <a:endParaRPr lang="ja-JP" altLang="en-US" sz="4400" kern="0" dirty="0" smtClean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1839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25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2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95300" y="2204863"/>
            <a:ext cx="8915400" cy="3921299"/>
          </a:xfrm>
        </p:spPr>
        <p:txBody>
          <a:bodyPr/>
          <a:lstStyle/>
          <a:p>
            <a:pPr marL="0" indent="0" algn="ctr">
              <a:buNone/>
            </a:pPr>
            <a:r>
              <a:rPr lang="ja-JP" altLang="en-US" sz="4800" dirty="0" smtClean="0"/>
              <a:t>その他</a:t>
            </a:r>
            <a:endParaRPr kumimoji="1" lang="ja-JP" altLang="en-US" sz="48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64F754-0F77-4017-84B3-E69F1C115EDE}" type="slidenum">
              <a:rPr lang="en-US" altLang="ja-JP" smtClean="0"/>
              <a:pPr>
                <a:defRPr/>
              </a:pPr>
              <a:t>35</a:t>
            </a:fld>
            <a:endParaRPr lang="en-US" altLang="ja-JP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61C11DCB-A4E3-4C84-8FE9-4E49788F80B9}" type="slidenum">
              <a:rPr lang="en-US" altLang="ja-JP" smtClean="0"/>
              <a:pPr>
                <a:defRPr/>
              </a:pPr>
              <a:t>35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733634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6" name="コンテンツ プレースホルダー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1" y="44624"/>
            <a:ext cx="4946419" cy="3709814"/>
          </a:xfrm>
        </p:spPr>
      </p:pic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64F754-0F77-4017-84B3-E69F1C115EDE}" type="slidenum">
              <a:rPr lang="en-US" altLang="ja-JP" smtClean="0"/>
              <a:pPr>
                <a:defRPr/>
              </a:pPr>
              <a:t>36</a:t>
            </a:fld>
            <a:endParaRPr lang="en-US" altLang="ja-JP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61C11DCB-A4E3-4C84-8FE9-4E49788F80B9}" type="slidenum">
              <a:rPr lang="en-US" altLang="ja-JP" smtClean="0"/>
              <a:pPr>
                <a:defRPr/>
              </a:pPr>
              <a:t>36</a:t>
            </a:fld>
            <a:endParaRPr lang="en-US" altLang="ja-JP"/>
          </a:p>
        </p:txBody>
      </p:sp>
      <p:pic>
        <p:nvPicPr>
          <p:cNvPr id="11268" name="Picture 4" descr="http://farm6.staticflickr.com/5602/15341331280_00db54cc5b_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1980" y="-27384"/>
            <a:ext cx="5609612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http://farm4.staticflickr.com/3953/15349421920_1134bd523f_c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3214" y="3337190"/>
            <a:ext cx="5384246" cy="3593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http://farm6.staticflickr.com/5601/15523242551_b0218bb684_c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9540" y="3391675"/>
            <a:ext cx="5234020" cy="3493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7578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64F754-0F77-4017-84B3-E69F1C115EDE}" type="slidenum">
              <a:rPr lang="en-US" altLang="ja-JP" smtClean="0"/>
              <a:pPr>
                <a:defRPr/>
              </a:pPr>
              <a:t>37</a:t>
            </a:fld>
            <a:endParaRPr lang="en-US" altLang="ja-JP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61C11DCB-A4E3-4C84-8FE9-4E49788F80B9}" type="slidenum">
              <a:rPr lang="en-US" altLang="ja-JP" smtClean="0"/>
              <a:pPr>
                <a:defRPr/>
              </a:pPr>
              <a:t>37</a:t>
            </a:fld>
            <a:endParaRPr lang="en-US" altLang="ja-JP"/>
          </a:p>
        </p:txBody>
      </p:sp>
      <p:pic>
        <p:nvPicPr>
          <p:cNvPr id="10242" name="Picture 2" descr="http://farm6.staticflickr.com/5612/15341418188_31cdc23a9f_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2480" y="620688"/>
            <a:ext cx="9361040" cy="6248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5327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今回のロゴ</a:t>
            </a:r>
            <a:endParaRPr kumimoji="1" lang="ja-JP" altLang="en-US" dirty="0"/>
          </a:p>
        </p:txBody>
      </p:sp>
      <p:pic>
        <p:nvPicPr>
          <p:cNvPr id="6" name="コンテンツ プレースホルダー 5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520" y="692696"/>
            <a:ext cx="8568952" cy="6426714"/>
          </a:xfrm>
        </p:spPr>
      </p:pic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64F754-0F77-4017-84B3-E69F1C115EDE}" type="slidenum">
              <a:rPr lang="en-US" altLang="ja-JP" smtClean="0"/>
              <a:pPr>
                <a:defRPr/>
              </a:pPr>
              <a:t>38</a:t>
            </a:fld>
            <a:endParaRPr lang="en-US" altLang="ja-JP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61C11DCB-A4E3-4C84-8FE9-4E49788F80B9}" type="slidenum">
              <a:rPr lang="en-US" altLang="ja-JP" smtClean="0"/>
              <a:pPr>
                <a:defRPr/>
              </a:pPr>
              <a:t>38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013017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T</a:t>
            </a:r>
            <a:r>
              <a:rPr kumimoji="1" lang="ja-JP" altLang="en-US" dirty="0" smtClean="0"/>
              <a:t>シャツと</a:t>
            </a:r>
            <a:r>
              <a:rPr kumimoji="1" lang="en-US" altLang="ja-JP" dirty="0" smtClean="0"/>
              <a:t>Speaker</a:t>
            </a:r>
            <a:r>
              <a:rPr kumimoji="1" lang="ja-JP" altLang="en-US" dirty="0" smtClean="0"/>
              <a:t>特典</a:t>
            </a:r>
            <a:endParaRPr kumimoji="1" lang="ja-JP" altLang="en-US" dirty="0"/>
          </a:p>
        </p:txBody>
      </p:sp>
      <p:pic>
        <p:nvPicPr>
          <p:cNvPr id="6" name="コンテンツ プレースホルダー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536" y="818710"/>
            <a:ext cx="8280920" cy="6210690"/>
          </a:xfrm>
        </p:spPr>
      </p:pic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64F754-0F77-4017-84B3-E69F1C115EDE}" type="slidenum">
              <a:rPr lang="en-US" altLang="ja-JP" smtClean="0"/>
              <a:pPr>
                <a:defRPr/>
              </a:pPr>
              <a:t>39</a:t>
            </a:fld>
            <a:endParaRPr lang="en-US" altLang="ja-JP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61C11DCB-A4E3-4C84-8FE9-4E49788F80B9}" type="slidenum">
              <a:rPr lang="en-US" altLang="ja-JP" smtClean="0"/>
              <a:pPr>
                <a:defRPr/>
              </a:pPr>
              <a:t>39</a:t>
            </a:fld>
            <a:endParaRPr lang="en-US" altLang="ja-JP"/>
          </a:p>
        </p:txBody>
      </p:sp>
      <p:sp>
        <p:nvSpPr>
          <p:cNvPr id="7" name="四角形吹き出し 6"/>
          <p:cNvSpPr/>
          <p:nvPr/>
        </p:nvSpPr>
        <p:spPr bwMode="auto">
          <a:xfrm>
            <a:off x="6609184" y="4941168"/>
            <a:ext cx="2808312" cy="1008112"/>
          </a:xfrm>
          <a:prstGeom prst="wedgeRectCallout">
            <a:avLst>
              <a:gd name="adj1" fmla="val -40989"/>
              <a:gd name="adj2" fmla="val -82915"/>
            </a:avLst>
          </a:prstGeom>
          <a:solidFill>
            <a:schemeClr val="bg1"/>
          </a:solidFill>
          <a:ln w="38100" cap="flat" cmpd="sng" algn="ctr">
            <a:solidFill>
              <a:schemeClr val="accent1">
                <a:lumMod val="9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HGP創英角ｺﾞｼｯｸUB" pitchFamily="50" charset="-128"/>
              </a:rPr>
              <a:t>Speaker</a:t>
            </a:r>
            <a:r>
              <a:rPr kumimoji="1" lang="ja-JP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HGP創英角ｺﾞｼｯｸUB" pitchFamily="50" charset="-128"/>
              </a:rPr>
              <a:t>特典</a:t>
            </a:r>
            <a:endParaRPr kumimoji="1" lang="en-US" altLang="ja-JP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HGP創英角ｺﾞｼｯｸUB" pitchFamily="50" charset="-128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800" dirty="0" smtClean="0">
                <a:ea typeface="HGP創英角ｺﾞｼｯｸUB" pitchFamily="50" charset="-128"/>
              </a:rPr>
              <a:t>陶器のジョッキ</a:t>
            </a:r>
            <a:endParaRPr kumimoji="1" lang="ja-JP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HGP創英角ｺﾞｼｯｸUB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83830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95300" y="2348879"/>
            <a:ext cx="8915400" cy="3777283"/>
          </a:xfrm>
        </p:spPr>
        <p:txBody>
          <a:bodyPr/>
          <a:lstStyle/>
          <a:p>
            <a:pPr marL="0" indent="0" algn="ctr">
              <a:buNone/>
            </a:pPr>
            <a:r>
              <a:rPr kumimoji="1" lang="ja-JP" altLang="en-US" sz="8000" dirty="0" smtClean="0"/>
              <a:t>会場，どこ？</a:t>
            </a:r>
            <a:endParaRPr kumimoji="1" lang="ja-JP" altLang="en-US" sz="80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64F754-0F77-4017-84B3-E69F1C115EDE}" type="slidenum">
              <a:rPr lang="en-US" altLang="ja-JP" smtClean="0"/>
              <a:pPr>
                <a:defRPr/>
              </a:pPr>
              <a:t>4</a:t>
            </a:fld>
            <a:endParaRPr lang="en-US" altLang="ja-JP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61C11DCB-A4E3-4C84-8FE9-4E49788F80B9}" type="slidenum">
              <a:rPr lang="en-US" altLang="ja-JP" smtClean="0"/>
              <a:pPr>
                <a:defRPr/>
              </a:pPr>
              <a:t>4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81062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VIP</a:t>
            </a:r>
            <a:r>
              <a:rPr kumimoji="1" lang="ja-JP" altLang="en-US" dirty="0" smtClean="0"/>
              <a:t> レセプション！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64F754-0F77-4017-84B3-E69F1C115EDE}" type="slidenum">
              <a:rPr lang="en-US" altLang="ja-JP" smtClean="0"/>
              <a:pPr>
                <a:defRPr/>
              </a:pPr>
              <a:t>40</a:t>
            </a:fld>
            <a:endParaRPr lang="en-US" altLang="ja-JP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61C11DCB-A4E3-4C84-8FE9-4E49788F80B9}" type="slidenum">
              <a:rPr lang="en-US" altLang="ja-JP" smtClean="0"/>
              <a:pPr>
                <a:defRPr/>
              </a:pPr>
              <a:t>40</a:t>
            </a:fld>
            <a:endParaRPr lang="en-US" altLang="ja-JP"/>
          </a:p>
        </p:txBody>
      </p:sp>
      <p:pic>
        <p:nvPicPr>
          <p:cNvPr id="5124" name="Picture 4" descr="http://farm6.staticflickr.com/5602/15509756576_b27ee0f2ea_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2720" y="2636912"/>
            <a:ext cx="7620000" cy="508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://farm6.staticflickr.com/5611/15509759796_e7b24cf7e6_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15752" y="640130"/>
            <a:ext cx="5472608" cy="3652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テキスト ボックス 5"/>
          <p:cNvSpPr txBox="1"/>
          <p:nvPr/>
        </p:nvSpPr>
        <p:spPr>
          <a:xfrm>
            <a:off x="4953000" y="1178749"/>
            <a:ext cx="362791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 smtClean="0"/>
              <a:t>ナポレオンも来たと言う</a:t>
            </a:r>
            <a:endParaRPr kumimoji="1" lang="en-US" altLang="ja-JP" sz="2800" dirty="0" smtClean="0"/>
          </a:p>
          <a:p>
            <a:r>
              <a:rPr kumimoji="1" lang="ja-JP" altLang="en-US" sz="2800" dirty="0" smtClean="0"/>
              <a:t>老舗のレストラン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5740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Attendee</a:t>
            </a:r>
            <a:r>
              <a:rPr kumimoji="1" lang="ja-JP" altLang="en-US" dirty="0" smtClean="0"/>
              <a:t> レセプション！</a:t>
            </a:r>
            <a:endParaRPr kumimoji="1" lang="ja-JP" altLang="en-US" dirty="0"/>
          </a:p>
        </p:txBody>
      </p:sp>
      <p:pic>
        <p:nvPicPr>
          <p:cNvPr id="6" name="コンテンツ プレースホルダー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544" y="692696"/>
            <a:ext cx="8136904" cy="6102678"/>
          </a:xfrm>
        </p:spPr>
      </p:pic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64F754-0F77-4017-84B3-E69F1C115EDE}" type="slidenum">
              <a:rPr lang="en-US" altLang="ja-JP" smtClean="0"/>
              <a:pPr>
                <a:defRPr/>
              </a:pPr>
              <a:t>41</a:t>
            </a:fld>
            <a:endParaRPr lang="en-US" altLang="ja-JP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61C11DCB-A4E3-4C84-8FE9-4E49788F80B9}" type="slidenum">
              <a:rPr lang="en-US" altLang="ja-JP" smtClean="0"/>
              <a:pPr>
                <a:defRPr/>
              </a:pPr>
              <a:t>41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520870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3" name="Rectangle 3"/>
          <p:cNvSpPr>
            <a:spLocks noChangeArrowheads="1"/>
          </p:cNvSpPr>
          <p:nvPr/>
        </p:nvSpPr>
        <p:spPr bwMode="auto">
          <a:xfrm>
            <a:off x="956205" y="38100"/>
            <a:ext cx="777689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kumimoji="1" sz="40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algn="ctr">
              <a:defRPr kumimoji="1" sz="40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ctr">
              <a:defRPr kumimoji="1" sz="40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ctr">
              <a:defRPr kumimoji="1" sz="40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ctr">
              <a:defRPr kumimoji="1" sz="40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endParaRPr lang="ja-JP" altLang="ja-JP" sz="3200">
              <a:latin typeface="Arial Black" pitchFamily="34" charset="0"/>
            </a:endParaRPr>
          </a:p>
        </p:txBody>
      </p:sp>
      <p:sp>
        <p:nvSpPr>
          <p:cNvPr id="133124" name="Rectangle 4"/>
          <p:cNvSpPr>
            <a:spLocks noChangeArrowheads="1"/>
          </p:cNvSpPr>
          <p:nvPr/>
        </p:nvSpPr>
        <p:spPr bwMode="auto">
          <a:xfrm>
            <a:off x="495300" y="2132856"/>
            <a:ext cx="8915400" cy="2016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spcBef>
                <a:spcPct val="20000"/>
              </a:spcBef>
              <a:defRPr kumimoji="1" sz="32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algn="ctr">
              <a:spcBef>
                <a:spcPct val="20000"/>
              </a:spcBef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ctr">
              <a:spcBef>
                <a:spcPct val="20000"/>
              </a:spcBef>
              <a:defRPr kumimoji="1" sz="2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ctr">
              <a:spcBef>
                <a:spcPct val="20000"/>
              </a:spcBef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ctr">
              <a:spcBef>
                <a:spcPct val="20000"/>
              </a:spcBef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algn="ctr" fontAlgn="base">
              <a:spcBef>
                <a:spcPct val="2000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algn="ctr" fontAlgn="base">
              <a:spcBef>
                <a:spcPct val="2000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algn="ctr" fontAlgn="base">
              <a:spcBef>
                <a:spcPct val="2000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algn="ctr" fontAlgn="base">
              <a:spcBef>
                <a:spcPct val="2000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r>
              <a:rPr lang="en-US" altLang="ja-JP" sz="6000" b="1" dirty="0" smtClean="0">
                <a:solidFill>
                  <a:schemeClr val="accent2"/>
                </a:solidFill>
              </a:rPr>
              <a:t>Try to attend</a:t>
            </a:r>
            <a:r>
              <a:rPr lang="ja-JP" altLang="en-US" sz="6000" b="1" dirty="0" smtClean="0">
                <a:solidFill>
                  <a:schemeClr val="accent2"/>
                </a:solidFill>
              </a:rPr>
              <a:t> </a:t>
            </a:r>
            <a:r>
              <a:rPr lang="en-US" altLang="ja-JP" sz="6000" b="1" dirty="0" smtClean="0">
                <a:solidFill>
                  <a:schemeClr val="accent2"/>
                </a:solidFill>
              </a:rPr>
              <a:t>the conference !</a:t>
            </a:r>
            <a:endParaRPr lang="en-US" altLang="ja-JP" sz="6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9839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上司に送るメールテンプレート</a:t>
            </a:r>
            <a:endParaRPr kumimoji="1" lang="ja-JP" altLang="en-US" dirty="0"/>
          </a:p>
        </p:txBody>
      </p:sp>
      <p:pic>
        <p:nvPicPr>
          <p:cNvPr id="6" name="コンテンツ プレースホルダー 5" descr="画面の領域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536" y="692696"/>
            <a:ext cx="8424936" cy="6098774"/>
          </a:xfrm>
        </p:spPr>
      </p:pic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64F754-0F77-4017-84B3-E69F1C115EDE}" type="slidenum">
              <a:rPr lang="en-US" altLang="ja-JP" smtClean="0"/>
              <a:pPr>
                <a:defRPr/>
              </a:pPr>
              <a:t>43</a:t>
            </a:fld>
            <a:endParaRPr lang="en-US" altLang="ja-JP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61C11DCB-A4E3-4C84-8FE9-4E49788F80B9}" type="slidenum">
              <a:rPr lang="en-US" altLang="ja-JP" smtClean="0"/>
              <a:pPr>
                <a:defRPr/>
              </a:pPr>
              <a:t>43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630090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Reference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err="1" smtClean="0"/>
              <a:t>LinuxCon</a:t>
            </a:r>
            <a:r>
              <a:rPr lang="en-US" altLang="ja-JP" dirty="0" smtClean="0"/>
              <a:t> Europe</a:t>
            </a:r>
          </a:p>
          <a:p>
            <a:pPr lvl="1"/>
            <a:r>
              <a:rPr lang="en-US" altLang="ja-JP" dirty="0" smtClean="0">
                <a:hlinkClick r:id="rId2"/>
              </a:rPr>
              <a:t>http</a:t>
            </a:r>
            <a:r>
              <a:rPr lang="en-US" altLang="ja-JP" dirty="0">
                <a:hlinkClick r:id="rId2"/>
              </a:rPr>
              <a:t>://</a:t>
            </a:r>
            <a:r>
              <a:rPr lang="en-US" altLang="ja-JP" dirty="0" smtClean="0">
                <a:hlinkClick r:id="rId2"/>
              </a:rPr>
              <a:t>events.linuxfoundation.org/events/linuxcon-europe/program/slides</a:t>
            </a:r>
            <a:endParaRPr lang="en-US" altLang="ja-JP" dirty="0" smtClean="0"/>
          </a:p>
          <a:p>
            <a:r>
              <a:rPr lang="en-US" altLang="ja-JP" dirty="0" smtClean="0"/>
              <a:t>ELCE</a:t>
            </a:r>
          </a:p>
          <a:p>
            <a:pPr lvl="1"/>
            <a:r>
              <a:rPr lang="en-US" altLang="ja-JP" dirty="0" smtClean="0">
                <a:hlinkClick r:id="rId3"/>
              </a:rPr>
              <a:t>http</a:t>
            </a:r>
            <a:r>
              <a:rPr lang="en-US" altLang="ja-JP" dirty="0">
                <a:hlinkClick r:id="rId3"/>
              </a:rPr>
              <a:t>://</a:t>
            </a:r>
            <a:r>
              <a:rPr lang="en-US" altLang="ja-JP" dirty="0" smtClean="0">
                <a:hlinkClick r:id="rId3"/>
              </a:rPr>
              <a:t>events.linuxfoundation.org/events/embedded-linux-conference-europe/program/slides</a:t>
            </a:r>
            <a:endParaRPr lang="en-US" altLang="ja-JP" dirty="0" smtClean="0"/>
          </a:p>
          <a:p>
            <a:r>
              <a:rPr lang="en-US" altLang="ja-JP" dirty="0" smtClean="0"/>
              <a:t>Cloud Open</a:t>
            </a:r>
          </a:p>
          <a:p>
            <a:pPr lvl="1"/>
            <a:r>
              <a:rPr lang="en-US" altLang="ja-JP" dirty="0" smtClean="0">
                <a:hlinkClick r:id="rId4"/>
              </a:rPr>
              <a:t>http</a:t>
            </a:r>
            <a:r>
              <a:rPr lang="en-US" altLang="ja-JP" dirty="0">
                <a:hlinkClick r:id="rId4"/>
              </a:rPr>
              <a:t>://</a:t>
            </a:r>
            <a:r>
              <a:rPr lang="en-US" altLang="ja-JP" dirty="0" smtClean="0">
                <a:hlinkClick r:id="rId4"/>
              </a:rPr>
              <a:t>events.linuxfoundation.org/events/cloudopen-europe/program/slides</a:t>
            </a:r>
            <a:endParaRPr lang="en-US" altLang="ja-JP" dirty="0" smtClean="0"/>
          </a:p>
          <a:p>
            <a:endParaRPr lang="en-US" altLang="ja-JP" dirty="0" smtClean="0"/>
          </a:p>
          <a:p>
            <a:endParaRPr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64F754-0F77-4017-84B3-E69F1C115EDE}" type="slidenum">
              <a:rPr lang="en-US" altLang="ja-JP" smtClean="0"/>
              <a:pPr>
                <a:defRPr/>
              </a:pPr>
              <a:t>44</a:t>
            </a:fld>
            <a:endParaRPr lang="en-US" altLang="ja-JP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61C11DCB-A4E3-4C84-8FE9-4E49788F80B9}" type="slidenum">
              <a:rPr lang="en-US" altLang="ja-JP" smtClean="0"/>
              <a:pPr>
                <a:defRPr/>
              </a:pPr>
              <a:t>44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002165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3" name="Rectangle 3"/>
          <p:cNvSpPr>
            <a:spLocks noChangeArrowheads="1"/>
          </p:cNvSpPr>
          <p:nvPr/>
        </p:nvSpPr>
        <p:spPr bwMode="auto">
          <a:xfrm>
            <a:off x="956205" y="38100"/>
            <a:ext cx="777689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kumimoji="1" sz="40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algn="ctr">
              <a:defRPr kumimoji="1" sz="40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ctr">
              <a:defRPr kumimoji="1" sz="40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ctr">
              <a:defRPr kumimoji="1" sz="40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ctr">
              <a:defRPr kumimoji="1" sz="40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bg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endParaRPr lang="ja-JP" altLang="ja-JP" sz="3200">
              <a:latin typeface="Arial Black" pitchFamily="34" charset="0"/>
            </a:endParaRPr>
          </a:p>
        </p:txBody>
      </p:sp>
      <p:sp>
        <p:nvSpPr>
          <p:cNvPr id="133124" name="Rectangle 4"/>
          <p:cNvSpPr>
            <a:spLocks noChangeArrowheads="1"/>
          </p:cNvSpPr>
          <p:nvPr/>
        </p:nvSpPr>
        <p:spPr bwMode="auto">
          <a:xfrm>
            <a:off x="495300" y="2132856"/>
            <a:ext cx="8915400" cy="2016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spcBef>
                <a:spcPct val="20000"/>
              </a:spcBef>
              <a:defRPr kumimoji="1" sz="32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1pPr>
            <a:lvl2pPr algn="ctr">
              <a:spcBef>
                <a:spcPct val="20000"/>
              </a:spcBef>
              <a:defRPr kumimoji="1" sz="28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ctr">
              <a:spcBef>
                <a:spcPct val="20000"/>
              </a:spcBef>
              <a:defRPr kumimoji="1" sz="24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ctr">
              <a:spcBef>
                <a:spcPct val="20000"/>
              </a:spcBef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ctr">
              <a:spcBef>
                <a:spcPct val="20000"/>
              </a:spcBef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algn="ctr" fontAlgn="base">
              <a:spcBef>
                <a:spcPct val="2000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algn="ctr" fontAlgn="base">
              <a:spcBef>
                <a:spcPct val="2000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algn="ctr" fontAlgn="base">
              <a:spcBef>
                <a:spcPct val="2000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algn="ctr" fontAlgn="base">
              <a:spcBef>
                <a:spcPct val="2000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r>
              <a:rPr lang="en-US" altLang="ja-JP" sz="6000" b="1" dirty="0" smtClean="0">
                <a:solidFill>
                  <a:schemeClr val="accent2"/>
                </a:solidFill>
              </a:rPr>
              <a:t>Thank you</a:t>
            </a:r>
            <a:endParaRPr lang="en-US" altLang="ja-JP" sz="6000" b="1" dirty="0">
              <a:solidFill>
                <a:schemeClr val="accent2"/>
              </a:solidFill>
            </a:endParaRPr>
          </a:p>
        </p:txBody>
      </p:sp>
      <p:sp>
        <p:nvSpPr>
          <p:cNvPr id="133126" name="Text Box 6"/>
          <p:cNvSpPr txBox="1">
            <a:spLocks noChangeArrowheads="1"/>
          </p:cNvSpPr>
          <p:nvPr/>
        </p:nvSpPr>
        <p:spPr bwMode="auto">
          <a:xfrm>
            <a:off x="2074704" y="5301208"/>
            <a:ext cx="570156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ja-JP" sz="2400" dirty="0">
                <a:latin typeface="Arial Black" pitchFamily="34" charset="0"/>
                <a:ea typeface="HGP創英角ｺﾞｼｯｸUB" pitchFamily="50" charset="-128"/>
              </a:rPr>
              <a:t>My e-mail address</a:t>
            </a:r>
          </a:p>
          <a:p>
            <a:pPr algn="ctr"/>
            <a:r>
              <a:rPr lang="en-US" altLang="ja-JP" sz="2400" dirty="0">
                <a:latin typeface="Arial Black" pitchFamily="34" charset="0"/>
                <a:ea typeface="HGP創英角ｺﾞｼｯｸUB" pitchFamily="50" charset="-128"/>
              </a:rPr>
              <a:t>kato.shinsuke@jp.panasonic.com</a:t>
            </a:r>
          </a:p>
        </p:txBody>
      </p:sp>
    </p:spTree>
    <p:extLst>
      <p:ext uri="{BB962C8B-B14F-4D97-AF65-F5344CB8AC3E}">
        <p14:creationId xmlns:p14="http://schemas.microsoft.com/office/powerpoint/2010/main" val="3193968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6" name="コンテンツ プレースホルダー 5" descr="画面の領域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480" y="332656"/>
            <a:ext cx="9289032" cy="6217726"/>
          </a:xfrm>
        </p:spPr>
      </p:pic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64F754-0F77-4017-84B3-E69F1C115EDE}" type="slidenum">
              <a:rPr lang="en-US" altLang="ja-JP" smtClean="0"/>
              <a:pPr>
                <a:defRPr/>
              </a:pPr>
              <a:t>5</a:t>
            </a:fld>
            <a:endParaRPr lang="en-US" altLang="ja-JP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61C11DCB-A4E3-4C84-8FE9-4E49788F80B9}" type="slidenum">
              <a:rPr lang="en-US" altLang="ja-JP" smtClean="0"/>
              <a:pPr>
                <a:defRPr/>
              </a:pPr>
              <a:t>5</a:t>
            </a:fld>
            <a:endParaRPr lang="en-US" altLang="ja-JP"/>
          </a:p>
        </p:txBody>
      </p:sp>
      <p:pic>
        <p:nvPicPr>
          <p:cNvPr id="7" name="図 6" descr="画面の領域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64" y="167858"/>
            <a:ext cx="9661112" cy="6501502"/>
          </a:xfrm>
          <a:prstGeom prst="rect">
            <a:avLst/>
          </a:prstGeom>
        </p:spPr>
      </p:pic>
      <p:pic>
        <p:nvPicPr>
          <p:cNvPr id="8" name="図 7" descr="画面の領域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9200"/>
            <a:ext cx="9906000" cy="6639600"/>
          </a:xfrm>
          <a:prstGeom prst="rect">
            <a:avLst/>
          </a:prstGeom>
        </p:spPr>
      </p:pic>
      <p:pic>
        <p:nvPicPr>
          <p:cNvPr id="9" name="図 8" descr="画面の領域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841"/>
            <a:ext cx="9906000" cy="6660317"/>
          </a:xfrm>
          <a:prstGeom prst="rect">
            <a:avLst/>
          </a:prstGeom>
        </p:spPr>
      </p:pic>
      <p:pic>
        <p:nvPicPr>
          <p:cNvPr id="10" name="図 9" descr="画面の領域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7305"/>
            <a:ext cx="9906000" cy="6663389"/>
          </a:xfrm>
          <a:prstGeom prst="rect">
            <a:avLst/>
          </a:prstGeom>
        </p:spPr>
      </p:pic>
      <p:pic>
        <p:nvPicPr>
          <p:cNvPr id="11" name="図 10" descr="画面の領域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0932"/>
            <a:ext cx="9906000" cy="6696135"/>
          </a:xfrm>
          <a:prstGeom prst="rect">
            <a:avLst/>
          </a:prstGeom>
        </p:spPr>
      </p:pic>
      <p:pic>
        <p:nvPicPr>
          <p:cNvPr id="12" name="図 11" descr="画面の領域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7305"/>
            <a:ext cx="9906000" cy="6663389"/>
          </a:xfrm>
          <a:prstGeom prst="rect">
            <a:avLst/>
          </a:prstGeom>
        </p:spPr>
      </p:pic>
      <p:pic>
        <p:nvPicPr>
          <p:cNvPr id="13" name="図 12" descr="画面の領域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4749"/>
            <a:ext cx="9906000" cy="6648501"/>
          </a:xfrm>
          <a:prstGeom prst="rect">
            <a:avLst/>
          </a:prstGeom>
        </p:spPr>
      </p:pic>
      <p:sp>
        <p:nvSpPr>
          <p:cNvPr id="14" name="円/楕円 13"/>
          <p:cNvSpPr/>
          <p:nvPr/>
        </p:nvSpPr>
        <p:spPr bwMode="auto">
          <a:xfrm>
            <a:off x="2792760" y="2420888"/>
            <a:ext cx="1152128" cy="576064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ea typeface="HGP創英角ｺﾞｼｯｸUB" pitchFamily="50" charset="-128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1784648" y="1621249"/>
            <a:ext cx="14478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6000" dirty="0" smtClean="0">
                <a:solidFill>
                  <a:srgbClr val="FF0000"/>
                </a:solidFill>
              </a:rPr>
              <a:t>ここ</a:t>
            </a:r>
            <a:endParaRPr kumimoji="1" lang="ja-JP" altLang="en-US" sz="6000" dirty="0">
              <a:solidFill>
                <a:srgbClr val="FF0000"/>
              </a:solidFill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3368824" y="469903"/>
            <a:ext cx="34387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 smtClean="0"/>
              <a:t>デュッセルドルフ国際空港</a:t>
            </a:r>
            <a:endParaRPr kumimoji="1" lang="ja-JP" altLang="en-US" sz="2400" dirty="0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1975405" y="4941168"/>
            <a:ext cx="12570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 smtClean="0"/>
              <a:t>ライン川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505130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6" presetClass="entr" presetSubtype="3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6" presetClass="entr" presetSubtype="3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6" presetClass="entr" presetSubtype="3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6" presetClass="entr" presetSubtype="3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6" presetClass="entr" presetSubtype="3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6" presetClass="entr" presetSubtype="3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0"/>
                            </p:stCondLst>
                            <p:childTnLst>
                              <p:par>
                                <p:cTn id="37" presetID="6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0"/>
                            </p:stCondLst>
                            <p:childTnLst>
                              <p:par>
                                <p:cTn id="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ライン川</a:t>
            </a:r>
            <a:endParaRPr kumimoji="1" lang="ja-JP" altLang="en-US" dirty="0"/>
          </a:p>
        </p:txBody>
      </p:sp>
      <p:pic>
        <p:nvPicPr>
          <p:cNvPr id="6" name="コンテンツ プレースホルダー 5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488" y="692696"/>
            <a:ext cx="9217024" cy="6912768"/>
          </a:xfrm>
        </p:spPr>
      </p:pic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64F754-0F77-4017-84B3-E69F1C115EDE}" type="slidenum">
              <a:rPr lang="en-US" altLang="ja-JP" smtClean="0"/>
              <a:pPr>
                <a:defRPr/>
              </a:pPr>
              <a:t>6</a:t>
            </a:fld>
            <a:endParaRPr lang="en-US" altLang="ja-JP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61C11DCB-A4E3-4C84-8FE9-4E49788F80B9}" type="slidenum">
              <a:rPr lang="en-US" altLang="ja-JP" smtClean="0"/>
              <a:pPr>
                <a:defRPr/>
              </a:pPr>
              <a:t>6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808260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64F754-0F77-4017-84B3-E69F1C115EDE}" type="slidenum">
              <a:rPr lang="en-US" altLang="ja-JP" smtClean="0"/>
              <a:pPr>
                <a:defRPr/>
              </a:pPr>
              <a:t>7</a:t>
            </a:fld>
            <a:endParaRPr lang="en-US" altLang="ja-JP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61C11DCB-A4E3-4C84-8FE9-4E49788F80B9}" type="slidenum">
              <a:rPr lang="en-US" altLang="ja-JP" smtClean="0"/>
              <a:pPr>
                <a:defRPr/>
              </a:pPr>
              <a:t>7</a:t>
            </a:fld>
            <a:endParaRPr lang="en-US" altLang="ja-JP"/>
          </a:p>
        </p:txBody>
      </p:sp>
      <p:pic>
        <p:nvPicPr>
          <p:cNvPr id="8" name="コンテンツ プレースホルダー 7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137576" cy="7603182"/>
          </a:xfrm>
        </p:spPr>
      </p:pic>
    </p:spTree>
    <p:extLst>
      <p:ext uri="{BB962C8B-B14F-4D97-AF65-F5344CB8AC3E}">
        <p14:creationId xmlns:p14="http://schemas.microsoft.com/office/powerpoint/2010/main" val="530899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6" name="コンテンツ プレースホルダー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560" y="-99392"/>
            <a:ext cx="10045171" cy="7533879"/>
          </a:xfrm>
        </p:spPr>
      </p:pic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64F754-0F77-4017-84B3-E69F1C115EDE}" type="slidenum">
              <a:rPr lang="en-US" altLang="ja-JP" smtClean="0"/>
              <a:pPr>
                <a:defRPr/>
              </a:pPr>
              <a:t>8</a:t>
            </a:fld>
            <a:endParaRPr lang="en-US" altLang="ja-JP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61C11DCB-A4E3-4C84-8FE9-4E49788F80B9}" type="slidenum">
              <a:rPr lang="en-US" altLang="ja-JP" smtClean="0"/>
              <a:pPr>
                <a:defRPr/>
              </a:pPr>
              <a:t>8</a:t>
            </a:fld>
            <a:endParaRPr lang="en-US" altLang="ja-JP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632520" y="5949280"/>
            <a:ext cx="85603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600" dirty="0" smtClean="0">
                <a:solidFill>
                  <a:srgbClr val="FFFF00"/>
                </a:solidFill>
              </a:rPr>
              <a:t>5</a:t>
            </a:r>
            <a:r>
              <a:rPr kumimoji="1" lang="ja-JP" altLang="en-US" sz="3600" dirty="0" smtClean="0">
                <a:solidFill>
                  <a:srgbClr val="FFFF00"/>
                </a:solidFill>
              </a:rPr>
              <a:t>万人収容のスタジアム </a:t>
            </a:r>
            <a:r>
              <a:rPr kumimoji="1" lang="en-US" altLang="ja-JP" sz="3600" dirty="0" smtClean="0">
                <a:solidFill>
                  <a:srgbClr val="FFFF00"/>
                </a:solidFill>
              </a:rPr>
              <a:t>(</a:t>
            </a:r>
            <a:r>
              <a:rPr kumimoji="1" lang="ja-JP" altLang="en-US" sz="3600" dirty="0" smtClean="0">
                <a:solidFill>
                  <a:srgbClr val="FFFF00"/>
                </a:solidFill>
              </a:rPr>
              <a:t>エスプリ・アリーナ</a:t>
            </a:r>
            <a:r>
              <a:rPr kumimoji="1" lang="en-US" altLang="ja-JP" sz="3600" dirty="0" smtClean="0">
                <a:solidFill>
                  <a:srgbClr val="FFFF00"/>
                </a:solidFill>
              </a:rPr>
              <a:t>)</a:t>
            </a:r>
            <a:endParaRPr kumimoji="1" lang="ja-JP" altLang="en-US" sz="36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135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95300" y="1412776"/>
            <a:ext cx="8915400" cy="3489251"/>
          </a:xfrm>
        </p:spPr>
        <p:txBody>
          <a:bodyPr/>
          <a:lstStyle/>
          <a:p>
            <a:pPr marL="0" indent="0" algn="ctr">
              <a:buNone/>
            </a:pPr>
            <a:r>
              <a:rPr kumimoji="1" lang="en-US" altLang="ja-JP" sz="4000" dirty="0" smtClean="0"/>
              <a:t>3</a:t>
            </a:r>
            <a:r>
              <a:rPr kumimoji="1" lang="ja-JP" altLang="en-US" sz="4000" dirty="0" err="1" smtClean="0"/>
              <a:t>つの</a:t>
            </a:r>
            <a:r>
              <a:rPr kumimoji="1" lang="en-US" altLang="ja-JP" sz="4000" dirty="0" smtClean="0"/>
              <a:t>Conference</a:t>
            </a:r>
            <a:r>
              <a:rPr kumimoji="1" lang="ja-JP" altLang="en-US" sz="4000" dirty="0" smtClean="0"/>
              <a:t>が共催なので・・・</a:t>
            </a:r>
            <a:endParaRPr kumimoji="1" lang="ja-JP" altLang="en-US" sz="40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64F754-0F77-4017-84B3-E69F1C115EDE}" type="slidenum">
              <a:rPr lang="en-US" altLang="ja-JP" smtClean="0"/>
              <a:pPr>
                <a:defRPr/>
              </a:pPr>
              <a:t>9</a:t>
            </a:fld>
            <a:endParaRPr lang="en-US" altLang="ja-JP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61C11DCB-A4E3-4C84-8FE9-4E49788F80B9}" type="slidenum">
              <a:rPr lang="en-US" altLang="ja-JP" smtClean="0"/>
              <a:pPr>
                <a:defRPr/>
              </a:pPr>
              <a:t>9</a:t>
            </a:fld>
            <a:endParaRPr lang="en-US" altLang="ja-JP"/>
          </a:p>
        </p:txBody>
      </p:sp>
      <p:pic>
        <p:nvPicPr>
          <p:cNvPr id="6" name="コンテンツ プレースホルダー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416" y="2636912"/>
            <a:ext cx="8915400" cy="3477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05527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itchFamily="34" charset="0"/>
            <a:ea typeface="HGP創英角ｺﾞｼｯｸUB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itchFamily="34" charset="0"/>
            <a:ea typeface="HGP創英角ｺﾞｼｯｸUB" pitchFamily="50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​​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26145</TotalTime>
  <Words>878</Words>
  <Application>Microsoft Office PowerPoint</Application>
  <PresentationFormat>A4 210 x 297 mm</PresentationFormat>
  <Paragraphs>289</Paragraphs>
  <Slides>45</Slides>
  <Notes>8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45</vt:i4>
      </vt:variant>
    </vt:vector>
  </HeadingPairs>
  <TitlesOfParts>
    <vt:vector size="46" baseType="lpstr">
      <vt:lpstr>標準デザイン</vt:lpstr>
      <vt:lpstr>PowerPoint プレゼンテーション</vt:lpstr>
      <vt:lpstr>目次</vt:lpstr>
      <vt:lpstr>LinuxCon Europe / ELCE 概要</vt:lpstr>
      <vt:lpstr>PowerPoint プレゼンテーション</vt:lpstr>
      <vt:lpstr>PowerPoint プレゼンテーション</vt:lpstr>
      <vt:lpstr>ライン川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Co-Located Events</vt:lpstr>
      <vt:lpstr>Co-Located Events</vt:lpstr>
      <vt:lpstr>Co-Located Events</vt:lpstr>
      <vt:lpstr>会場</vt:lpstr>
      <vt:lpstr>Keynote 会場</vt:lpstr>
      <vt:lpstr>Keynote 会場</vt:lpstr>
      <vt:lpstr>Keynote 会場</vt:lpstr>
      <vt:lpstr>会場</vt:lpstr>
      <vt:lpstr>Session 会場</vt:lpstr>
      <vt:lpstr>PowerPoint プレゼンテーション</vt:lpstr>
      <vt:lpstr>Keynote</vt:lpstr>
      <vt:lpstr>Keynote</vt:lpstr>
      <vt:lpstr>Keynote</vt:lpstr>
      <vt:lpstr>Keynote</vt:lpstr>
      <vt:lpstr>PowerPoint プレゼンテーション</vt:lpstr>
      <vt:lpstr>Keynote (Linusさんの言葉)</vt:lpstr>
      <vt:lpstr>Keynote 他</vt:lpstr>
      <vt:lpstr>PowerPoint プレゼンテーション</vt:lpstr>
      <vt:lpstr>PowerPoint プレゼンテーション</vt:lpstr>
      <vt:lpstr>What do we focus on?</vt:lpstr>
      <vt:lpstr>What do we need for IoT? </vt:lpstr>
      <vt:lpstr>PowerPoint プレゼンテーション</vt:lpstr>
      <vt:lpstr>PowerPoint プレゼンテーション</vt:lpstr>
      <vt:lpstr>PowerPoint プレゼンテーション</vt:lpstr>
      <vt:lpstr>今回のロゴ</vt:lpstr>
      <vt:lpstr>TシャツとSpeaker特典</vt:lpstr>
      <vt:lpstr>VIP レセプション！</vt:lpstr>
      <vt:lpstr>Attendee レセプション！</vt:lpstr>
      <vt:lpstr>PowerPoint プレゼンテーション</vt:lpstr>
      <vt:lpstr>上司に送るメールテンプレート</vt:lpstr>
      <vt:lpstr>Reference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S.Kato</dc:creator>
  <cp:lastModifiedBy>skato</cp:lastModifiedBy>
  <cp:revision>948</cp:revision>
  <dcterms:created xsi:type="dcterms:W3CDTF">2006-04-18T03:56:29Z</dcterms:created>
  <dcterms:modified xsi:type="dcterms:W3CDTF">2014-10-24T03:29:20Z</dcterms:modified>
</cp:coreProperties>
</file>